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Soleil fournit l’énergie nécessaire à l’évaporation de l’eau liquide présente dans les mers, les lacs et les sols. Sous l’effet de la chaleur, cette eau passe à l’état de vapeur invisible dans l’atmosphère. Les plantes contribuent également au phénomène en libérant de la vapeur d’eau par leurs feuilles, ce que l’on appelle la transpiration. Ainsi, l’évaporation et la transpiration alimentent l’humidité de l’air.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Lorsque l’air humide s’élève et se refroidit, la vapeur d’eau invisible se transforme en minuscules gouttelettes ou en cristaux de glace. L’accumulation de ces particules rend les nuages visibles. Il est important de noter qu’un nuage n’est pas fait de vapeur visible, mais de ces petites gouttelettes regroupées. C’est donc le refroidissement qui provoque le changement d’état de la vapeur.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À l’intérieur des nuages, les gouttelettes se rassemblent et grossissent progressivement. Lorsqu’elles atteignent une masse trop lourde pour rester en suspension, elles tombent sous l’action de la gravité. Selon la température, cette chute se présente sous la forme de pluie, de neige ou de grêle. Toute l’eau ne retourne cependant pas immédiatement vers la mer.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 un sol perméable, une partie de l’eau de pluie s’infiltre et peut rejoindre les nappes souterraines. Sur une pente ou un sol imperméable, elle ruisselle à la surface et rejoint les ruisseaux puis les rivières. Les eaux souterraines peuvent également alimenter une source ou un cours d’eau. Ce double chemin montre que le cycle ne suit pas une trajectoire unique.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L’eau peut séjourner plus ou moins longtemps dans les océans, les lacs, les glaciers et les nappes souterraines. Chacun de ces réservoirs constitue une étape différente du voyage de l’eau. Une même goutte peut emprunter plusieurs chemins et rester stockée longtemps avant de repartir. Le cycle de l’eau est donc un ensemble de parcours variés plutôt qu’une simple boucle.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Pour observer concrètement l’évaporation, on dispose deux coupelles contenant la même quantité d’eau, l’une au soleil et l’autre à l’ombre, puis on compare leur niveau après quelques heures. Pour observer la condensation, on regarde les gouttelettes qui se forment sur la paroi extérieure d’un verre contenant une boisson froide. Ces gouttelettes proviennent de l’humidité de l’air ambiant qui se refroidit au contact du verre. Ces deux expériences simples illustrent les changements d’état de l’eau.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9FC"/>
        </a:solidFill>
      </p:bgPr>
    </p:bg>
    <p:spTree>
      <p:nvGrpSpPr>
        <p:cNvPr id="1" name=""/>
        <p:cNvGrpSpPr/>
        <p:nvPr/>
      </p:nvGrpSpPr>
      <p:grpSpPr>
        <a:xfrm>
          <a:off x="0" y="0"/>
          <a:ext cx="0" cy="0"/>
          <a:chOff x="0" y="0"/>
          <a:chExt cx="0" cy="0"/>
        </a:xfrm>
      </p:grpSpPr>
      <p:sp>
        <p:nvSpPr>
          <p:cNvPr id="2" name="Shape 0"/>
          <p:cNvSpPr/>
          <p:nvPr/>
        </p:nvSpPr>
        <p:spPr>
          <a:xfrm>
            <a:off x="0" y="0"/>
            <a:ext cx="5989320" cy="6858000"/>
          </a:xfrm>
          <a:prstGeom prst="rect">
            <a:avLst/>
          </a:prstGeom>
          <a:solidFill>
            <a:srgbClr val="1E3A8A"/>
          </a:solidFill>
          <a:ln w="12700">
            <a:solidFill>
              <a:srgbClr val="1E3A8A">
                <a:alpha val="0"/>
              </a:srgbClr>
            </a:solidFill>
            <a:prstDash val="solid"/>
          </a:ln>
        </p:spPr>
      </p:sp>
      <p:pic>
        <p:nvPicPr>
          <p:cNvPr id="3" name="Image 0" descr="Illustration du sujet de la diapositive">    </p:cNvPr>
          <p:cNvPicPr>
            <a:picLocks noChangeAspect="1"/>
          </p:cNvPicPr>
          <p:nvPr/>
        </p:nvPicPr>
        <p:blipFill>
          <a:blip r:embed="rId1"/>
          <a:stretch>
            <a:fillRect/>
          </a:stretch>
        </p:blipFill>
        <p:spPr>
          <a:xfrm>
            <a:off x="6126480" y="777240"/>
            <a:ext cx="5715000" cy="5440680"/>
          </a:xfrm>
          <a:prstGeom prst="rect">
            <a:avLst/>
          </a:prstGeom>
        </p:spPr>
      </p:pic>
      <p:sp>
        <p:nvSpPr>
          <p:cNvPr id="4" name="Text 1"/>
          <p:cNvSpPr/>
          <p:nvPr/>
        </p:nvSpPr>
        <p:spPr>
          <a:xfrm>
            <a:off x="731520" y="1508760"/>
            <a:ext cx="5212080" cy="2194560"/>
          </a:xfrm>
          <a:prstGeom prst="rect">
            <a:avLst/>
          </a:prstGeom>
          <a:noFill/>
          <a:ln/>
        </p:spPr>
        <p:txBody>
          <a:bodyPr wrap="none" lIns="0" tIns="0" rIns="0" bIns="0" rtlCol="0" anchor="t"/>
          <a:lstStyle/>
          <a:p>
            <a:pPr algn="l" indent="0" marL="0">
              <a:lnSpc>
                <a:spcPts val="4620"/>
              </a:lnSpc>
              <a:buNone/>
            </a:pPr>
            <a:r>
              <a:rPr lang="en-US" sz="4200" b="1" dirty="0">
                <a:solidFill>
                  <a:srgbClr val="FFFFFF"/>
                </a:solidFill>
                <a:latin typeface="Sora" pitchFamily="34" charset="0"/>
                <a:ea typeface="Sora" pitchFamily="34" charset="-122"/>
                <a:cs typeface="Sora" pitchFamily="34" charset="-120"/>
              </a:rPr>
              <a:t>Le cycle de l’eau</a:t>
            </a:r>
            <a:endParaRPr lang="en-US" sz="4200" dirty="0"/>
          </a:p>
        </p:txBody>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1</a:t>
            </a:r>
            <a:endParaRPr lang="en-US" sz="1000" dirty="0"/>
          </a:p>
        </p:txBody>
      </p:sp>
      <p:sp>
        <p:nvSpPr>
          <p:cNvPr id="6" name="Text 3"/>
          <p:cNvSpPr/>
          <p:nvPr/>
        </p:nvSpPr>
        <p:spPr>
          <a:xfrm>
            <a:off x="731520" y="502920"/>
            <a:ext cx="5212080" cy="274320"/>
          </a:xfrm>
          <a:prstGeom prst="rect">
            <a:avLst/>
          </a:prstGeom>
          <a:noFill/>
          <a:ln/>
        </p:spPr>
        <p:txBody>
          <a:bodyPr wrap="none" lIns="0" tIns="0" rIns="0" bIns="0" rtlCol="0" anchor="t"/>
          <a:lstStyle/>
          <a:p>
            <a:pPr algn="l" indent="0" marL="0">
              <a:lnSpc>
                <a:spcPts val="1342"/>
              </a:lnSpc>
              <a:buNone/>
            </a:pPr>
            <a:r>
              <a:rPr lang="en-US" sz="1100" dirty="0">
                <a:solidFill>
                  <a:srgbClr val="FFFFFF"/>
                </a:solidFill>
                <a:latin typeface="Instrument Sans" pitchFamily="34" charset="0"/>
                <a:ea typeface="Instrument Sans" pitchFamily="34" charset="-122"/>
                <a:cs typeface="Instrument Sans" pitchFamily="34" charset="-120"/>
              </a:rPr>
              <a:t>PRÉSENTATION</a:t>
            </a:r>
            <a:endParaRPr lang="en-US" sz="1100" dirty="0"/>
          </a:p>
        </p:txBody>
      </p:sp>
      <p:sp>
        <p:nvSpPr>
          <p:cNvPr id="7" name="Text 4"/>
          <p:cNvSpPr/>
          <p:nvPr/>
        </p:nvSpPr>
        <p:spPr>
          <a:xfrm>
            <a:off x="731520" y="4251960"/>
            <a:ext cx="5212080" cy="1143000"/>
          </a:xfrm>
          <a:prstGeom prst="rect">
            <a:avLst/>
          </a:prstGeom>
          <a:noFill/>
          <a:ln/>
        </p:spPr>
        <p:txBody>
          <a:bodyPr wrap="none" lIns="0" tIns="0" rIns="0" bIns="0" rtlCol="0" anchor="t"/>
          <a:lstStyle/>
          <a:p>
            <a:pPr algn="l" indent="0" marL="0">
              <a:lnSpc>
                <a:spcPts val="3050"/>
              </a:lnSpc>
              <a:buNone/>
            </a:pPr>
            <a:r>
              <a:rPr lang="en-US" sz="2500" dirty="0">
                <a:solidFill>
                  <a:srgbClr val="FFFFFF"/>
                </a:solidFill>
                <a:latin typeface="Instrument Sans" pitchFamily="34" charset="0"/>
                <a:ea typeface="Instrument Sans" pitchFamily="34" charset="-122"/>
                <a:cs typeface="Instrument Sans" pitchFamily="34" charset="-120"/>
              </a:rPr>
              <a:t>Le Soleil, les nuages et les chemins</a:t>
            </a:r>
            <a:endParaRPr lang="en-US" sz="2500" dirty="0"/>
          </a:p>
          <a:p>
            <a:pPr algn="l" indent="0" marL="0">
              <a:lnSpc>
                <a:spcPts val="3050"/>
              </a:lnSpc>
              <a:buNone/>
            </a:pPr>
            <a:r>
              <a:rPr lang="en-US" sz="2500" dirty="0">
                <a:solidFill>
                  <a:srgbClr val="FFFFFF"/>
                </a:solidFill>
                <a:latin typeface="Instrument Sans" pitchFamily="34" charset="0"/>
                <a:ea typeface="Instrument Sans" pitchFamily="34" charset="-122"/>
                <a:cs typeface="Instrument Sans" pitchFamily="34" charset="-120"/>
              </a:rPr>
              <a:t>de l’eau</a:t>
            </a:r>
            <a:endParaRPr lang="en-US" sz="2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9FC"/>
        </a:solidFill>
      </p:bgPr>
    </p:bg>
    <p:spTree>
      <p:nvGrpSpPr>
        <p:cNvPr id="1" name=""/>
        <p:cNvGrpSpPr/>
        <p:nvPr/>
      </p:nvGrpSpPr>
      <p:grpSpPr>
        <a:xfrm>
          <a:off x="0" y="0"/>
          <a:ext cx="0" cy="0"/>
          <a:chOff x="0" y="0"/>
          <a:chExt cx="0" cy="0"/>
        </a:xfrm>
      </p:grpSpPr>
      <p:pic>
        <p:nvPicPr>
          <p:cNvPr id="2" name="Image 0" descr="Illustration du sujet de la diapositive">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L’eau devient vapeur</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2</a:t>
            </a:r>
            <a:endParaRPr lang="en-US" sz="1000" dirty="0"/>
          </a:p>
        </p:txBody>
      </p:sp>
      <p:sp>
        <p:nvSpPr>
          <p:cNvPr id="6" name="Text 3"/>
          <p:cNvSpPr/>
          <p:nvPr/>
        </p:nvSpPr>
        <p:spPr>
          <a:xfrm>
            <a:off x="617220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Le Soleil chauffe l’eau.</a:t>
            </a:r>
            <a:endParaRPr lang="en-US" sz="2400" dirty="0"/>
          </a:p>
        </p:txBody>
      </p:sp>
      <p:sp>
        <p:nvSpPr>
          <p:cNvPr id="7" name="Text 4"/>
          <p:cNvSpPr/>
          <p:nvPr/>
        </p:nvSpPr>
        <p:spPr>
          <a:xfrm>
            <a:off x="617220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La vapeur d’eau est invisible.</a:t>
            </a:r>
            <a:endParaRPr lang="en-US" sz="2400" dirty="0"/>
          </a:p>
        </p:txBody>
      </p:sp>
      <p:sp>
        <p:nvSpPr>
          <p:cNvPr id="8" name="Text 5"/>
          <p:cNvSpPr/>
          <p:nvPr/>
        </p:nvSpPr>
        <p:spPr>
          <a:xfrm>
            <a:off x="617220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Les plantes libèrent aussi de la</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vapeur.</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9FC"/>
        </a:solidFill>
      </p:bgPr>
    </p:bg>
    <p:spTree>
      <p:nvGrpSpPr>
        <p:cNvPr id="1" name=""/>
        <p:cNvGrpSpPr/>
        <p:nvPr/>
      </p:nvGrpSpPr>
      <p:grpSpPr>
        <a:xfrm>
          <a:off x="0" y="0"/>
          <a:ext cx="0" cy="0"/>
          <a:chOff x="0" y="0"/>
          <a:chExt cx="0" cy="0"/>
        </a:xfrm>
      </p:grpSpPr>
      <p:pic>
        <p:nvPicPr>
          <p:cNvPr id="2" name="Image 0" descr="Illustration du sujet de la diapositive">    </p:cNvPr>
          <p:cNvPicPr>
            <a:picLocks noChangeAspect="1"/>
          </p:cNvPicPr>
          <p:nvPr/>
        </p:nvPicPr>
        <p:blipFill>
          <a:blip r:embed="rId1"/>
          <a:stretch>
            <a:fillRect/>
          </a:stretch>
        </p:blipFill>
        <p:spPr>
          <a:xfrm>
            <a:off x="6126480" y="777240"/>
            <a:ext cx="5715000" cy="5440680"/>
          </a:xfrm>
          <a:prstGeom prst="rect">
            <a:avLst/>
          </a:prstGeom>
        </p:spPr>
      </p:pic>
      <p:sp>
        <p:nvSpPr>
          <p:cNvPr id="3" name="Text 0"/>
          <p:cNvSpPr/>
          <p:nvPr/>
        </p:nvSpPr>
        <p:spPr>
          <a:xfrm>
            <a:off x="73152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Les nuages se forment</a:t>
            </a:r>
            <a:endParaRPr lang="en-US" sz="3400" dirty="0"/>
          </a:p>
        </p:txBody>
      </p:sp>
      <p:sp>
        <p:nvSpPr>
          <p:cNvPr id="4" name="Shape 1"/>
          <p:cNvSpPr/>
          <p:nvPr/>
        </p:nvSpPr>
        <p:spPr>
          <a:xfrm>
            <a:off x="73152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3</a:t>
            </a:r>
            <a:endParaRPr lang="en-US" sz="1000" dirty="0"/>
          </a:p>
        </p:txBody>
      </p:sp>
      <p:sp>
        <p:nvSpPr>
          <p:cNvPr id="6" name="Text 3"/>
          <p:cNvSpPr/>
          <p:nvPr/>
        </p:nvSpPr>
        <p:spPr>
          <a:xfrm>
            <a:off x="73152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L’air humide se refroidit.</a:t>
            </a:r>
            <a:endParaRPr lang="en-US" sz="2400" dirty="0"/>
          </a:p>
        </p:txBody>
      </p:sp>
      <p:sp>
        <p:nvSpPr>
          <p:cNvPr id="7" name="Text 4"/>
          <p:cNvSpPr/>
          <p:nvPr/>
        </p:nvSpPr>
        <p:spPr>
          <a:xfrm>
            <a:off x="73152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La vapeur devient gouttelettes ou</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glace.</a:t>
            </a:r>
            <a:endParaRPr lang="en-US" sz="2400" dirty="0"/>
          </a:p>
        </p:txBody>
      </p:sp>
      <p:sp>
        <p:nvSpPr>
          <p:cNvPr id="8" name="Text 5"/>
          <p:cNvSpPr/>
          <p:nvPr/>
        </p:nvSpPr>
        <p:spPr>
          <a:xfrm>
            <a:off x="73152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Ces particules rendent le nuage</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visible.</a:t>
            </a:r>
            <a:endParaRPr lang="en-US"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9FC"/>
        </a:solidFill>
      </p:bgPr>
    </p:bg>
    <p:spTree>
      <p:nvGrpSpPr>
        <p:cNvPr id="1" name=""/>
        <p:cNvGrpSpPr/>
        <p:nvPr/>
      </p:nvGrpSpPr>
      <p:grpSpPr>
        <a:xfrm>
          <a:off x="0" y="0"/>
          <a:ext cx="0" cy="0"/>
          <a:chOff x="0" y="0"/>
          <a:chExt cx="0" cy="0"/>
        </a:xfrm>
      </p:grpSpPr>
      <p:pic>
        <p:nvPicPr>
          <p:cNvPr id="2" name="Image 0" descr="Illustration du sujet de la diapositive">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Les précipitations</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4</a:t>
            </a:r>
            <a:endParaRPr lang="en-US" sz="1000" dirty="0"/>
          </a:p>
        </p:txBody>
      </p:sp>
      <p:sp>
        <p:nvSpPr>
          <p:cNvPr id="6" name="Text 3"/>
          <p:cNvSpPr/>
          <p:nvPr/>
        </p:nvSpPr>
        <p:spPr>
          <a:xfrm>
            <a:off x="617220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Les gouttelettes grossissent.</a:t>
            </a:r>
            <a:endParaRPr lang="en-US" sz="2400" dirty="0"/>
          </a:p>
        </p:txBody>
      </p:sp>
      <p:sp>
        <p:nvSpPr>
          <p:cNvPr id="7" name="Text 4"/>
          <p:cNvSpPr/>
          <p:nvPr/>
        </p:nvSpPr>
        <p:spPr>
          <a:xfrm>
            <a:off x="617220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L’eau retombe sous l’effet de la</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gravité.</a:t>
            </a:r>
            <a:endParaRPr lang="en-US" sz="2400" dirty="0"/>
          </a:p>
        </p:txBody>
      </p:sp>
      <p:sp>
        <p:nvSpPr>
          <p:cNvPr id="8" name="Text 5"/>
          <p:cNvSpPr/>
          <p:nvPr/>
        </p:nvSpPr>
        <p:spPr>
          <a:xfrm>
            <a:off x="617220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Pluie, neige ou grêle selon les</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conditions.</a:t>
            </a: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9FC"/>
        </a:solidFill>
      </p:bgPr>
    </p:bg>
    <p:spTree>
      <p:nvGrpSpPr>
        <p:cNvPr id="1" name=""/>
        <p:cNvGrpSpPr/>
        <p:nvPr/>
      </p:nvGrpSpPr>
      <p:grpSpPr>
        <a:xfrm>
          <a:off x="0" y="0"/>
          <a:ext cx="0" cy="0"/>
          <a:chOff x="0" y="0"/>
          <a:chExt cx="0" cy="0"/>
        </a:xfrm>
      </p:grpSpPr>
      <p:sp>
        <p:nvSpPr>
          <p:cNvPr id="2" name="Text 0"/>
          <p:cNvSpPr/>
          <p:nvPr/>
        </p:nvSpPr>
        <p:spPr>
          <a:xfrm>
            <a:off x="731520" y="822960"/>
            <a:ext cx="106984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Deux chemins après la pluie</a:t>
            </a:r>
            <a:endParaRPr lang="en-US" sz="3400" dirty="0"/>
          </a:p>
        </p:txBody>
      </p:sp>
      <p:sp>
        <p:nvSpPr>
          <p:cNvPr id="3" name="Shape 1"/>
          <p:cNvSpPr/>
          <p:nvPr/>
        </p:nvSpPr>
        <p:spPr>
          <a:xfrm>
            <a:off x="731520" y="1993392"/>
            <a:ext cx="1828800" cy="0"/>
          </a:xfrm>
          <a:prstGeom prst="line">
            <a:avLst/>
          </a:prstGeom>
          <a:noFill/>
          <a:ln w="17780">
            <a:solidFill>
              <a:srgbClr val="2563EB"/>
            </a:solidFill>
            <a:prstDash val="solid"/>
          </a:ln>
        </p:spPr>
      </p:sp>
      <p:sp>
        <p:nvSpPr>
          <p:cNvPr id="4"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5</a:t>
            </a:r>
            <a:endParaRPr lang="en-US" sz="1000" dirty="0"/>
          </a:p>
        </p:txBody>
      </p:sp>
      <p:sp>
        <p:nvSpPr>
          <p:cNvPr id="5" name="Shape 3"/>
          <p:cNvSpPr/>
          <p:nvPr/>
        </p:nvSpPr>
        <p:spPr>
          <a:xfrm>
            <a:off x="6080760" y="2331720"/>
            <a:ext cx="0" cy="3566160"/>
          </a:xfrm>
          <a:prstGeom prst="line">
            <a:avLst/>
          </a:prstGeom>
          <a:noFill/>
          <a:ln w="8255">
            <a:solidFill>
              <a:srgbClr val="64748B"/>
            </a:solidFill>
            <a:prstDash val="solid"/>
          </a:ln>
        </p:spPr>
      </p:sp>
      <p:sp>
        <p:nvSpPr>
          <p:cNvPr id="6" name="Text 4"/>
          <p:cNvSpPr/>
          <p:nvPr/>
        </p:nvSpPr>
        <p:spPr>
          <a:xfrm>
            <a:off x="731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Infiltration</a:t>
            </a:r>
            <a:endParaRPr lang="en-US" sz="2500" dirty="0"/>
          </a:p>
        </p:txBody>
      </p:sp>
      <p:sp>
        <p:nvSpPr>
          <p:cNvPr id="7" name="Text 5"/>
          <p:cNvSpPr/>
          <p:nvPr/>
        </p:nvSpPr>
        <p:spPr>
          <a:xfrm>
            <a:off x="731520" y="3337560"/>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L’eau pénètre le sol.</a:t>
            </a:r>
            <a:endParaRPr lang="en-US" sz="2200" dirty="0"/>
          </a:p>
        </p:txBody>
      </p:sp>
      <p:sp>
        <p:nvSpPr>
          <p:cNvPr id="8" name="Text 6"/>
          <p:cNvSpPr/>
          <p:nvPr/>
        </p:nvSpPr>
        <p:spPr>
          <a:xfrm>
            <a:off x="731520" y="4700016"/>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Elle peut rejoindre les nappes.</a:t>
            </a:r>
            <a:endParaRPr lang="en-US" sz="2200" dirty="0"/>
          </a:p>
        </p:txBody>
      </p:sp>
      <p:sp>
        <p:nvSpPr>
          <p:cNvPr id="9" name="Text 7"/>
          <p:cNvSpPr/>
          <p:nvPr/>
        </p:nvSpPr>
        <p:spPr>
          <a:xfrm>
            <a:off x="6446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Ruissellement</a:t>
            </a:r>
            <a:endParaRPr lang="en-US" sz="2500" dirty="0"/>
          </a:p>
        </p:txBody>
      </p:sp>
      <p:sp>
        <p:nvSpPr>
          <p:cNvPr id="10" name="Text 8"/>
          <p:cNvSpPr/>
          <p:nvPr/>
        </p:nvSpPr>
        <p:spPr>
          <a:xfrm>
            <a:off x="6446520" y="3337560"/>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L’eau s’écoule en surface.</a:t>
            </a:r>
            <a:endParaRPr lang="en-US" sz="2200" dirty="0"/>
          </a:p>
        </p:txBody>
      </p:sp>
      <p:sp>
        <p:nvSpPr>
          <p:cNvPr id="11" name="Text 9"/>
          <p:cNvSpPr/>
          <p:nvPr/>
        </p:nvSpPr>
        <p:spPr>
          <a:xfrm>
            <a:off x="6446520" y="4700016"/>
            <a:ext cx="4983480" cy="1197864"/>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Elle rejoint ruisseaux et rivières.</a:t>
            </a:r>
            <a:endParaRPr 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9FC"/>
        </a:solidFill>
      </p:bgPr>
    </p:bg>
    <p:spTree>
      <p:nvGrpSpPr>
        <p:cNvPr id="1" name=""/>
        <p:cNvGrpSpPr/>
        <p:nvPr/>
      </p:nvGrpSpPr>
      <p:grpSpPr>
        <a:xfrm>
          <a:off x="0" y="0"/>
          <a:ext cx="0" cy="0"/>
          <a:chOff x="0" y="0"/>
          <a:chExt cx="0" cy="0"/>
        </a:xfrm>
      </p:grpSpPr>
      <p:pic>
        <p:nvPicPr>
          <p:cNvPr id="2" name="Image 0" descr="Illustration du sujet de la diapositive">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Les réservoirs d’eau</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6</a:t>
            </a:r>
            <a:endParaRPr lang="en-US" sz="1000" dirty="0"/>
          </a:p>
        </p:txBody>
      </p:sp>
      <p:sp>
        <p:nvSpPr>
          <p:cNvPr id="6" name="Text 3"/>
          <p:cNvSpPr/>
          <p:nvPr/>
        </p:nvSpPr>
        <p:spPr>
          <a:xfrm>
            <a:off x="6172200" y="2423160"/>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Océans, lacs et glaciers.</a:t>
            </a:r>
            <a:endParaRPr lang="en-US" sz="2400" dirty="0"/>
          </a:p>
        </p:txBody>
      </p:sp>
      <p:sp>
        <p:nvSpPr>
          <p:cNvPr id="7" name="Text 4"/>
          <p:cNvSpPr/>
          <p:nvPr/>
        </p:nvSpPr>
        <p:spPr>
          <a:xfrm>
            <a:off x="6172200" y="3636264"/>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Nappes souterraines.</a:t>
            </a:r>
            <a:endParaRPr lang="en-US" sz="2400" dirty="0"/>
          </a:p>
        </p:txBody>
      </p:sp>
      <p:sp>
        <p:nvSpPr>
          <p:cNvPr id="8" name="Text 5"/>
          <p:cNvSpPr/>
          <p:nvPr/>
        </p:nvSpPr>
        <p:spPr>
          <a:xfrm>
            <a:off x="6172200" y="4849368"/>
            <a:ext cx="521208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Des durées de séjour très</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différentes.</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9FC"/>
        </a:solidFill>
      </p:bgPr>
    </p:bg>
    <p:spTree>
      <p:nvGrpSpPr>
        <p:cNvPr id="1" name=""/>
        <p:cNvGrpSpPr/>
        <p:nvPr/>
      </p:nvGrpSpPr>
      <p:grpSpPr>
        <a:xfrm>
          <a:off x="0" y="0"/>
          <a:ext cx="0" cy="0"/>
          <a:chOff x="0" y="0"/>
          <a:chExt cx="0" cy="0"/>
        </a:xfrm>
      </p:grpSpPr>
      <p:sp>
        <p:nvSpPr>
          <p:cNvPr id="2" name="Text 0"/>
          <p:cNvSpPr/>
          <p:nvPr/>
        </p:nvSpPr>
        <p:spPr>
          <a:xfrm>
            <a:off x="731520" y="822960"/>
            <a:ext cx="106984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Deux observations simples</a:t>
            </a:r>
            <a:endParaRPr lang="en-US" sz="3400" dirty="0"/>
          </a:p>
        </p:txBody>
      </p:sp>
      <p:sp>
        <p:nvSpPr>
          <p:cNvPr id="3" name="Shape 1"/>
          <p:cNvSpPr/>
          <p:nvPr/>
        </p:nvSpPr>
        <p:spPr>
          <a:xfrm>
            <a:off x="731520" y="1993392"/>
            <a:ext cx="1828800" cy="0"/>
          </a:xfrm>
          <a:prstGeom prst="line">
            <a:avLst/>
          </a:prstGeom>
          <a:noFill/>
          <a:ln w="17780">
            <a:solidFill>
              <a:srgbClr val="2563EB"/>
            </a:solidFill>
            <a:prstDash val="solid"/>
          </a:ln>
        </p:spPr>
      </p:sp>
      <p:sp>
        <p:nvSpPr>
          <p:cNvPr id="4"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7</a:t>
            </a:r>
            <a:endParaRPr lang="en-US" sz="1000" dirty="0"/>
          </a:p>
        </p:txBody>
      </p:sp>
      <p:sp>
        <p:nvSpPr>
          <p:cNvPr id="5" name="Shape 3"/>
          <p:cNvSpPr/>
          <p:nvPr/>
        </p:nvSpPr>
        <p:spPr>
          <a:xfrm>
            <a:off x="6080760" y="2331720"/>
            <a:ext cx="0" cy="3566160"/>
          </a:xfrm>
          <a:prstGeom prst="line">
            <a:avLst/>
          </a:prstGeom>
          <a:noFill/>
          <a:ln w="8255">
            <a:solidFill>
              <a:srgbClr val="64748B"/>
            </a:solidFill>
            <a:prstDash val="solid"/>
          </a:ln>
        </p:spPr>
      </p:sp>
      <p:sp>
        <p:nvSpPr>
          <p:cNvPr id="6" name="Text 4"/>
          <p:cNvSpPr/>
          <p:nvPr/>
        </p:nvSpPr>
        <p:spPr>
          <a:xfrm>
            <a:off x="731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Évaporation</a:t>
            </a:r>
            <a:endParaRPr lang="en-US" sz="2500" dirty="0"/>
          </a:p>
        </p:txBody>
      </p:sp>
      <p:sp>
        <p:nvSpPr>
          <p:cNvPr id="7" name="Text 5"/>
          <p:cNvSpPr/>
          <p:nvPr/>
        </p:nvSpPr>
        <p:spPr>
          <a:xfrm>
            <a:off x="731520" y="3337560"/>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Deux coupelles : soleil et ombre.</a:t>
            </a:r>
            <a:endParaRPr lang="en-US" sz="2200" dirty="0"/>
          </a:p>
        </p:txBody>
      </p:sp>
      <p:sp>
        <p:nvSpPr>
          <p:cNvPr id="8" name="Text 6"/>
          <p:cNvSpPr/>
          <p:nvPr/>
        </p:nvSpPr>
        <p:spPr>
          <a:xfrm>
            <a:off x="731520" y="4245864"/>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Marquer le niveau de départ.</a:t>
            </a:r>
            <a:endParaRPr lang="en-US" sz="2200" dirty="0"/>
          </a:p>
        </p:txBody>
      </p:sp>
      <p:sp>
        <p:nvSpPr>
          <p:cNvPr id="9" name="Text 7"/>
          <p:cNvSpPr/>
          <p:nvPr/>
        </p:nvSpPr>
        <p:spPr>
          <a:xfrm>
            <a:off x="731520" y="5154168"/>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Comparer quelques heures plus tard.</a:t>
            </a:r>
            <a:endParaRPr lang="en-US" sz="2200" dirty="0"/>
          </a:p>
        </p:txBody>
      </p:sp>
      <p:sp>
        <p:nvSpPr>
          <p:cNvPr id="10" name="Text 8"/>
          <p:cNvSpPr/>
          <p:nvPr/>
        </p:nvSpPr>
        <p:spPr>
          <a:xfrm>
            <a:off x="6446520" y="2286000"/>
            <a:ext cx="4983480" cy="731520"/>
          </a:xfrm>
          <a:prstGeom prst="rect">
            <a:avLst/>
          </a:prstGeom>
          <a:noFill/>
          <a:ln/>
        </p:spPr>
        <p:txBody>
          <a:bodyPr wrap="none" lIns="0" tIns="0" rIns="0" bIns="0" rtlCol="0" anchor="t"/>
          <a:lstStyle/>
          <a:p>
            <a:pPr algn="l" indent="0" marL="0">
              <a:lnSpc>
                <a:spcPts val="3050"/>
              </a:lnSpc>
              <a:buNone/>
            </a:pPr>
            <a:r>
              <a:rPr lang="en-US" sz="2500" b="1" dirty="0">
                <a:solidFill>
                  <a:srgbClr val="2563EB"/>
                </a:solidFill>
                <a:latin typeface="Instrument Sans" pitchFamily="34" charset="0"/>
                <a:ea typeface="Instrument Sans" pitchFamily="34" charset="-122"/>
                <a:cs typeface="Instrument Sans" pitchFamily="34" charset="-120"/>
              </a:rPr>
              <a:t>Condensation</a:t>
            </a:r>
            <a:endParaRPr lang="en-US" sz="2500" dirty="0"/>
          </a:p>
        </p:txBody>
      </p:sp>
      <p:sp>
        <p:nvSpPr>
          <p:cNvPr id="11" name="Text 9"/>
          <p:cNvSpPr/>
          <p:nvPr/>
        </p:nvSpPr>
        <p:spPr>
          <a:xfrm>
            <a:off x="6446520" y="3337560"/>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Un verre d’eau très froide.</a:t>
            </a:r>
            <a:endParaRPr lang="en-US" sz="2200" dirty="0"/>
          </a:p>
        </p:txBody>
      </p:sp>
      <p:sp>
        <p:nvSpPr>
          <p:cNvPr id="12" name="Text 10"/>
          <p:cNvSpPr/>
          <p:nvPr/>
        </p:nvSpPr>
        <p:spPr>
          <a:xfrm>
            <a:off x="6446520" y="4245864"/>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Des gouttes sur la paroi extérieure.</a:t>
            </a:r>
            <a:endParaRPr lang="en-US" sz="2200" dirty="0"/>
          </a:p>
        </p:txBody>
      </p:sp>
      <p:sp>
        <p:nvSpPr>
          <p:cNvPr id="13" name="Text 11"/>
          <p:cNvSpPr/>
          <p:nvPr/>
        </p:nvSpPr>
        <p:spPr>
          <a:xfrm>
            <a:off x="6446520" y="5154168"/>
            <a:ext cx="4983480" cy="743712"/>
          </a:xfrm>
          <a:prstGeom prst="rect">
            <a:avLst/>
          </a:prstGeom>
          <a:noFill/>
          <a:ln/>
        </p:spPr>
        <p:txBody>
          <a:bodyPr wrap="none" lIns="0" tIns="0" rIns="0" bIns="0" rtlCol="0" anchor="t"/>
          <a:lstStyle/>
          <a:p>
            <a:pPr algn="l" indent="0" marL="0">
              <a:lnSpc>
                <a:spcPts val="2684"/>
              </a:lnSpc>
              <a:buNone/>
            </a:pPr>
            <a:r>
              <a:rPr lang="en-US" sz="2200" dirty="0">
                <a:solidFill>
                  <a:srgbClr val="1E293B"/>
                </a:solidFill>
                <a:latin typeface="Instrument Sans" pitchFamily="34" charset="0"/>
                <a:ea typeface="Instrument Sans" pitchFamily="34" charset="-122"/>
                <a:cs typeface="Instrument Sans" pitchFamily="34" charset="-120"/>
              </a:rPr>
              <a:t>Elles viennent de l’humidité de l’air.</a:t>
            </a:r>
            <a:endParaRPr lang="en-US" sz="2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9FC"/>
        </a:solidFill>
      </p:bgPr>
    </p:bg>
    <p:spTree>
      <p:nvGrpSpPr>
        <p:cNvPr id="1" name=""/>
        <p:cNvGrpSpPr/>
        <p:nvPr/>
      </p:nvGrpSpPr>
      <p:grpSpPr>
        <a:xfrm>
          <a:off x="0" y="0"/>
          <a:ext cx="0" cy="0"/>
          <a:chOff x="0" y="0"/>
          <a:chExt cx="0" cy="0"/>
        </a:xfrm>
      </p:grpSpPr>
      <p:pic>
        <p:nvPicPr>
          <p:cNvPr id="2" name="Image 0" descr="Illustration du sujet de la diapositive">    </p:cNvPr>
          <p:cNvPicPr>
            <a:picLocks noChangeAspect="1"/>
          </p:cNvPicPr>
          <p:nvPr/>
        </p:nvPicPr>
        <p:blipFill>
          <a:blip r:embed="rId1"/>
          <a:stretch>
            <a:fillRect/>
          </a:stretch>
        </p:blipFill>
        <p:spPr>
          <a:xfrm>
            <a:off x="320040" y="777240"/>
            <a:ext cx="5715000" cy="5440680"/>
          </a:xfrm>
          <a:prstGeom prst="rect">
            <a:avLst/>
          </a:prstGeom>
        </p:spPr>
      </p:pic>
      <p:sp>
        <p:nvSpPr>
          <p:cNvPr id="3" name="Text 0"/>
          <p:cNvSpPr/>
          <p:nvPr/>
        </p:nvSpPr>
        <p:spPr>
          <a:xfrm>
            <a:off x="6172200" y="822960"/>
            <a:ext cx="5212080" cy="1097280"/>
          </a:xfrm>
          <a:prstGeom prst="rect">
            <a:avLst/>
          </a:prstGeom>
          <a:noFill/>
          <a:ln/>
        </p:spPr>
        <p:txBody>
          <a:bodyPr wrap="none" lIns="0" tIns="0" rIns="0" bIns="0" rtlCol="0" anchor="t"/>
          <a:lstStyle/>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Une eau, plusieurs</a:t>
            </a:r>
            <a:endParaRPr lang="en-US" sz="3400" dirty="0"/>
          </a:p>
          <a:p>
            <a:pPr algn="l" indent="0" marL="0">
              <a:lnSpc>
                <a:spcPts val="3740"/>
              </a:lnSpc>
              <a:buNone/>
            </a:pPr>
            <a:r>
              <a:rPr lang="en-US" sz="3400" b="1" dirty="0">
                <a:solidFill>
                  <a:srgbClr val="1E293B"/>
                </a:solidFill>
                <a:latin typeface="Sora" pitchFamily="34" charset="0"/>
                <a:ea typeface="Sora" pitchFamily="34" charset="-122"/>
                <a:cs typeface="Sora" pitchFamily="34" charset="-120"/>
              </a:rPr>
              <a:t>parcours</a:t>
            </a:r>
            <a:endParaRPr lang="en-US" sz="3400" dirty="0"/>
          </a:p>
        </p:txBody>
      </p:sp>
      <p:sp>
        <p:nvSpPr>
          <p:cNvPr id="4" name="Shape 1"/>
          <p:cNvSpPr/>
          <p:nvPr/>
        </p:nvSpPr>
        <p:spPr>
          <a:xfrm>
            <a:off x="6172200" y="1993392"/>
            <a:ext cx="1828800" cy="0"/>
          </a:xfrm>
          <a:prstGeom prst="line">
            <a:avLst/>
          </a:prstGeom>
          <a:noFill/>
          <a:ln w="17780">
            <a:solidFill>
              <a:srgbClr val="2563EB"/>
            </a:solidFill>
            <a:prstDash val="solid"/>
          </a:ln>
        </p:spPr>
      </p:sp>
      <p:sp>
        <p:nvSpPr>
          <p:cNvPr id="5" name="Text 2"/>
          <p:cNvSpPr/>
          <p:nvPr/>
        </p:nvSpPr>
        <p:spPr>
          <a:xfrm>
            <a:off x="11109960" y="6437376"/>
            <a:ext cx="384048" cy="228600"/>
          </a:xfrm>
          <a:prstGeom prst="rect">
            <a:avLst/>
          </a:prstGeom>
          <a:noFill/>
          <a:ln/>
        </p:spPr>
        <p:txBody>
          <a:bodyPr wrap="none" lIns="0" tIns="0" rIns="0" bIns="0" rtlCol="0" anchor="t"/>
          <a:lstStyle/>
          <a:p>
            <a:pPr algn="l" indent="0" marL="0">
              <a:lnSpc>
                <a:spcPts val="1220"/>
              </a:lnSpc>
              <a:buNone/>
            </a:pPr>
            <a:r>
              <a:rPr lang="en-US" sz="1000" dirty="0">
                <a:solidFill>
                  <a:srgbClr val="64748B"/>
                </a:solidFill>
                <a:latin typeface="Instrument Sans" pitchFamily="34" charset="0"/>
                <a:ea typeface="Instrument Sans" pitchFamily="34" charset="-122"/>
                <a:cs typeface="Instrument Sans" pitchFamily="34" charset="-120"/>
              </a:rPr>
              <a:t>8</a:t>
            </a:r>
            <a:endParaRPr lang="en-US" sz="1000" dirty="0"/>
          </a:p>
        </p:txBody>
      </p:sp>
      <p:sp>
        <p:nvSpPr>
          <p:cNvPr id="6" name="Text 3"/>
          <p:cNvSpPr/>
          <p:nvPr/>
        </p:nvSpPr>
        <p:spPr>
          <a:xfrm>
            <a:off x="6172200" y="2423160"/>
            <a:ext cx="438912" cy="365760"/>
          </a:xfrm>
          <a:prstGeom prst="rect">
            <a:avLst/>
          </a:prstGeom>
          <a:noFill/>
          <a:ln/>
        </p:spPr>
        <p:txBody>
          <a:bodyPr wrap="none" lIns="0" tIns="0" rIns="0" bIns="0" rtlCol="0" anchor="t"/>
          <a:lstStyle/>
          <a:p>
            <a:pPr algn="l" indent="0" marL="0">
              <a:lnSpc>
                <a:spcPts val="1830"/>
              </a:lnSpc>
              <a:buNone/>
            </a:pPr>
            <a:r>
              <a:rPr lang="en-US" sz="1500" dirty="0">
                <a:solidFill>
                  <a:srgbClr val="2563EB"/>
                </a:solidFill>
                <a:latin typeface="Instrument Sans" pitchFamily="34" charset="0"/>
                <a:ea typeface="Instrument Sans" pitchFamily="34" charset="-122"/>
                <a:cs typeface="Instrument Sans" pitchFamily="34" charset="-120"/>
              </a:rPr>
              <a:t>01</a:t>
            </a:r>
            <a:endParaRPr lang="en-US" sz="1500" dirty="0"/>
          </a:p>
        </p:txBody>
      </p:sp>
      <p:sp>
        <p:nvSpPr>
          <p:cNvPr id="7" name="Text 4"/>
          <p:cNvSpPr/>
          <p:nvPr/>
        </p:nvSpPr>
        <p:spPr>
          <a:xfrm>
            <a:off x="6812280" y="2423160"/>
            <a:ext cx="457200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L’eau change d’état et de lieu.</a:t>
            </a:r>
            <a:endParaRPr lang="en-US" sz="2400" dirty="0"/>
          </a:p>
        </p:txBody>
      </p:sp>
      <p:sp>
        <p:nvSpPr>
          <p:cNvPr id="8" name="Text 5"/>
          <p:cNvSpPr/>
          <p:nvPr/>
        </p:nvSpPr>
        <p:spPr>
          <a:xfrm>
            <a:off x="6172200" y="3636264"/>
            <a:ext cx="438912" cy="365760"/>
          </a:xfrm>
          <a:prstGeom prst="rect">
            <a:avLst/>
          </a:prstGeom>
          <a:noFill/>
          <a:ln/>
        </p:spPr>
        <p:txBody>
          <a:bodyPr wrap="none" lIns="0" tIns="0" rIns="0" bIns="0" rtlCol="0" anchor="t"/>
          <a:lstStyle/>
          <a:p>
            <a:pPr algn="l" indent="0" marL="0">
              <a:lnSpc>
                <a:spcPts val="1830"/>
              </a:lnSpc>
              <a:buNone/>
            </a:pPr>
            <a:r>
              <a:rPr lang="en-US" sz="1500" dirty="0">
                <a:solidFill>
                  <a:srgbClr val="2563EB"/>
                </a:solidFill>
                <a:latin typeface="Instrument Sans" pitchFamily="34" charset="0"/>
                <a:ea typeface="Instrument Sans" pitchFamily="34" charset="-122"/>
                <a:cs typeface="Instrument Sans" pitchFamily="34" charset="-120"/>
              </a:rPr>
              <a:t>02</a:t>
            </a:r>
            <a:endParaRPr lang="en-US" sz="1500" dirty="0"/>
          </a:p>
        </p:txBody>
      </p:sp>
      <p:sp>
        <p:nvSpPr>
          <p:cNvPr id="9" name="Text 6"/>
          <p:cNvSpPr/>
          <p:nvPr/>
        </p:nvSpPr>
        <p:spPr>
          <a:xfrm>
            <a:off x="6812280" y="3636264"/>
            <a:ext cx="457200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Le Soleil apporte l’énergie.</a:t>
            </a:r>
            <a:endParaRPr lang="en-US" sz="2400" dirty="0"/>
          </a:p>
        </p:txBody>
      </p:sp>
      <p:sp>
        <p:nvSpPr>
          <p:cNvPr id="10" name="Text 7"/>
          <p:cNvSpPr/>
          <p:nvPr/>
        </p:nvSpPr>
        <p:spPr>
          <a:xfrm>
            <a:off x="6172200" y="4849368"/>
            <a:ext cx="438912" cy="365760"/>
          </a:xfrm>
          <a:prstGeom prst="rect">
            <a:avLst/>
          </a:prstGeom>
          <a:noFill/>
          <a:ln/>
        </p:spPr>
        <p:txBody>
          <a:bodyPr wrap="none" lIns="0" tIns="0" rIns="0" bIns="0" rtlCol="0" anchor="t"/>
          <a:lstStyle/>
          <a:p>
            <a:pPr algn="l" indent="0" marL="0">
              <a:lnSpc>
                <a:spcPts val="1830"/>
              </a:lnSpc>
              <a:buNone/>
            </a:pPr>
            <a:r>
              <a:rPr lang="en-US" sz="1500" dirty="0">
                <a:solidFill>
                  <a:srgbClr val="2563EB"/>
                </a:solidFill>
                <a:latin typeface="Instrument Sans" pitchFamily="34" charset="0"/>
                <a:ea typeface="Instrument Sans" pitchFamily="34" charset="-122"/>
                <a:cs typeface="Instrument Sans" pitchFamily="34" charset="-120"/>
              </a:rPr>
              <a:t>03</a:t>
            </a:r>
            <a:endParaRPr lang="en-US" sz="1500" dirty="0"/>
          </a:p>
        </p:txBody>
      </p:sp>
      <p:sp>
        <p:nvSpPr>
          <p:cNvPr id="11" name="Text 8"/>
          <p:cNvSpPr/>
          <p:nvPr/>
        </p:nvSpPr>
        <p:spPr>
          <a:xfrm>
            <a:off x="6812280" y="4849368"/>
            <a:ext cx="4572000" cy="1048512"/>
          </a:xfrm>
          <a:prstGeom prst="rect">
            <a:avLst/>
          </a:prstGeom>
          <a:noFill/>
          <a:ln/>
        </p:spPr>
        <p:txBody>
          <a:bodyPr wrap="none" lIns="0" tIns="0" rIns="0" bIns="0" rtlCol="0" anchor="t"/>
          <a:lstStyle/>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La gravité entraîne les</a:t>
            </a:r>
            <a:endParaRPr lang="en-US" sz="2400" dirty="0"/>
          </a:p>
          <a:p>
            <a:pPr algn="l" indent="0" marL="0">
              <a:lnSpc>
                <a:spcPts val="2928"/>
              </a:lnSpc>
              <a:buNone/>
            </a:pPr>
            <a:r>
              <a:rPr lang="en-US" sz="2400" dirty="0">
                <a:solidFill>
                  <a:srgbClr val="1E293B"/>
                </a:solidFill>
                <a:latin typeface="Instrument Sans" pitchFamily="34" charset="0"/>
                <a:ea typeface="Instrument Sans" pitchFamily="34" charset="-122"/>
                <a:cs typeface="Instrument Sans" pitchFamily="34" charset="-120"/>
              </a:rPr>
              <a:t>écoulements.</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r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strument San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cycle de l’eau</dc:title>
  <dc:subject>PptxGenJS Presentation</dc:subject>
  <dc:creator>Prezto</dc:creator>
  <cp:lastModifiedBy>Prezto</cp:lastModifiedBy>
  <cp:revision>1</cp:revision>
  <dcterms:created xsi:type="dcterms:W3CDTF">2026-09-10T23:11:24Z</dcterms:created>
  <dcterms:modified xsi:type="dcterms:W3CDTF">2026-09-10T23:11:24Z</dcterms:modified>
</cp:coreProperties>
</file>