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Sun provides the energy needed to evaporate liquid water in seas, lakes and soil. Heat turns this water into invisible vapour in the atmosphere. Plants also contribute by releasing water vapour through their leaves, a process called transpiration. Evaporation and transpiration therefore supply moisture to the air.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moist air rises and cools, invisible water vapour turns into tiny droplets or ice crystals. The accumulation of these particles makes clouds visible. A cloud is not made of visible vapour, but of these small droplets gathered together. Cooling therefore causes vapour to change state.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Inside clouds, droplets gather and gradually grow. When they become too heavy to stay suspended, they fall under gravity. Depending on temperature, they fall as rain, snow or hail. However, not all water returns immediately to the sea.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permeable ground, some rainwater infiltrates the soil and may reach groundwater. On slopes or impermeable ground, it flows across the surface into streams and rivers. Groundwater can also feed a spring or watercourse. These two paths show that the cycle does not follow a single route.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Water can stay for different lengths of time in oceans, lakes, glaciers and groundwater. Each reservoir is a different stage in water's journey. The same drop can take several paths and remain stored for a long time before moving on. The water cycle is therefore a set of varied routes rather than a simple loop.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observe evaporation, place two dishes with the same amount of water, one in sunlight and the other in shade, then compare their levels after a few hours. To observe condensation, look at the droplets forming on the outside of a glass containing a cold drink. They come from moisture in the surrounding air cooling against the glass. These two simple experiments illustrate changes in the state of water.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9FC"/>
        </a:solidFill>
      </p:bgPr>
    </p:bg>
    <p:spTree>
      <p:nvGrpSpPr>
        <p:cNvPr id="1" name=""/>
        <p:cNvGrpSpPr/>
        <p:nvPr/>
      </p:nvGrpSpPr>
      <p:grpSpPr>
        <a:xfrm>
          <a:off x="0" y="0"/>
          <a:ext cx="0" cy="0"/>
          <a:chOff x="0" y="0"/>
          <a:chExt cx="0" cy="0"/>
        </a:xfrm>
      </p:grpSpPr>
      <p:sp>
        <p:nvSpPr>
          <p:cNvPr id="2" name="Shape 0"/>
          <p:cNvSpPr/>
          <p:nvPr/>
        </p:nvSpPr>
        <p:spPr>
          <a:xfrm>
            <a:off x="0" y="0"/>
            <a:ext cx="5989320" cy="6858000"/>
          </a:xfrm>
          <a:prstGeom prst="rect">
            <a:avLst/>
          </a:prstGeom>
          <a:solidFill>
            <a:srgbClr val="1E3A8A"/>
          </a:solidFill>
          <a:ln w="12700">
            <a:solidFill>
              <a:srgbClr val="1E3A8A">
                <a:alpha val="0"/>
              </a:srgbClr>
            </a:solidFill>
            <a:prstDash val="solid"/>
          </a:ln>
        </p:spPr>
      </p:sp>
      <p:pic>
        <p:nvPicPr>
          <p:cNvPr id="3" name="Image 0" descr="Illustration of the slide topic">    </p:cNvPr>
          <p:cNvPicPr>
            <a:picLocks noChangeAspect="1"/>
          </p:cNvPicPr>
          <p:nvPr/>
        </p:nvPicPr>
        <p:blipFill>
          <a:blip r:embed="rId1"/>
          <a:stretch>
            <a:fillRect/>
          </a:stretch>
        </p:blipFill>
        <p:spPr>
          <a:xfrm>
            <a:off x="6126480" y="777240"/>
            <a:ext cx="5715000" cy="5440680"/>
          </a:xfrm>
          <a:prstGeom prst="rect">
            <a:avLst/>
          </a:prstGeom>
        </p:spPr>
      </p:pic>
      <p:sp>
        <p:nvSpPr>
          <p:cNvPr id="4" name="Text 1"/>
          <p:cNvSpPr/>
          <p:nvPr/>
        </p:nvSpPr>
        <p:spPr>
          <a:xfrm>
            <a:off x="731520" y="1508760"/>
            <a:ext cx="5212080" cy="2194560"/>
          </a:xfrm>
          <a:prstGeom prst="rect">
            <a:avLst/>
          </a:prstGeom>
          <a:noFill/>
          <a:ln/>
        </p:spPr>
        <p:txBody>
          <a:bodyPr wrap="none" lIns="0" tIns="0" rIns="0" bIns="0" rtlCol="0" anchor="t"/>
          <a:lstStyle/>
          <a:p>
            <a:pPr algn="l" indent="0" marL="0">
              <a:lnSpc>
                <a:spcPts val="4620"/>
              </a:lnSpc>
              <a:buNone/>
            </a:pPr>
            <a:r>
              <a:rPr lang="en-US" sz="4200" b="1" dirty="0">
                <a:solidFill>
                  <a:srgbClr val="FFFFFF"/>
                </a:solidFill>
                <a:latin typeface="Sora" pitchFamily="34" charset="0"/>
                <a:ea typeface="Sora" pitchFamily="34" charset="-122"/>
                <a:cs typeface="Sora" pitchFamily="34" charset="-120"/>
              </a:rPr>
              <a:t>The water cycle</a:t>
            </a:r>
            <a:endParaRPr lang="en-US" sz="4200" dirty="0"/>
          </a:p>
        </p:txBody>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1</a:t>
            </a:r>
            <a:endParaRPr lang="en-US" sz="1000" dirty="0"/>
          </a:p>
        </p:txBody>
      </p:sp>
      <p:sp>
        <p:nvSpPr>
          <p:cNvPr id="6" name="Text 3"/>
          <p:cNvSpPr/>
          <p:nvPr/>
        </p:nvSpPr>
        <p:spPr>
          <a:xfrm>
            <a:off x="731520" y="502920"/>
            <a:ext cx="5212080" cy="274320"/>
          </a:xfrm>
          <a:prstGeom prst="rect">
            <a:avLst/>
          </a:prstGeom>
          <a:noFill/>
          <a:ln/>
        </p:spPr>
        <p:txBody>
          <a:bodyPr wrap="none" lIns="0" tIns="0" rIns="0" bIns="0" rtlCol="0" anchor="t"/>
          <a:lstStyle/>
          <a:p>
            <a:pPr algn="l" indent="0" marL="0">
              <a:lnSpc>
                <a:spcPts val="1342"/>
              </a:lnSpc>
              <a:buNone/>
            </a:pPr>
            <a:r>
              <a:rPr lang="en-US" sz="1100" dirty="0">
                <a:solidFill>
                  <a:srgbClr val="FFFFFF"/>
                </a:solidFill>
                <a:latin typeface="Instrument Sans" pitchFamily="34" charset="0"/>
                <a:ea typeface="Instrument Sans" pitchFamily="34" charset="-122"/>
                <a:cs typeface="Instrument Sans" pitchFamily="34" charset="-120"/>
              </a:rPr>
              <a:t>PRESENTATION</a:t>
            </a:r>
            <a:endParaRPr lang="en-US" sz="1100" dirty="0"/>
          </a:p>
        </p:txBody>
      </p:sp>
      <p:sp>
        <p:nvSpPr>
          <p:cNvPr id="7" name="Text 4"/>
          <p:cNvSpPr/>
          <p:nvPr/>
        </p:nvSpPr>
        <p:spPr>
          <a:xfrm>
            <a:off x="731520" y="4251960"/>
            <a:ext cx="5212080" cy="1143000"/>
          </a:xfrm>
          <a:prstGeom prst="rect">
            <a:avLst/>
          </a:prstGeom>
          <a:noFill/>
          <a:ln/>
        </p:spPr>
        <p:txBody>
          <a:bodyPr wrap="none" lIns="0" tIns="0" rIns="0" bIns="0" rtlCol="0" anchor="t"/>
          <a:lstStyle/>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The Sun, clouds and the paths of</a:t>
            </a:r>
            <a:endParaRPr lang="en-US" sz="2500" dirty="0"/>
          </a:p>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water</a:t>
            </a:r>
            <a:endParaRPr 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9FC"/>
        </a:solidFill>
      </p:bgPr>
    </p:bg>
    <p:spTree>
      <p:nvGrpSpPr>
        <p:cNvPr id="1" name=""/>
        <p:cNvGrpSpPr/>
        <p:nvPr/>
      </p:nvGrpSpPr>
      <p:grpSpPr>
        <a:xfrm>
          <a:off x="0" y="0"/>
          <a:ext cx="0" cy="0"/>
          <a:chOff x="0" y="0"/>
          <a:chExt cx="0" cy="0"/>
        </a:xfrm>
      </p:grpSpPr>
      <p:pic>
        <p:nvPicPr>
          <p:cNvPr id="2" name="Image 0" descr="Illustration of the slide topic">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Water becomes</a:t>
            </a:r>
            <a:endParaRPr lang="en-US" sz="3400" dirty="0"/>
          </a:p>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vapour</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2</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The Sun heats water.</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Water vapour is invisible.</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Plants also release vapour.</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9FC"/>
        </a:solidFill>
      </p:bgPr>
    </p:bg>
    <p:spTree>
      <p:nvGrpSpPr>
        <p:cNvPr id="1" name=""/>
        <p:cNvGrpSpPr/>
        <p:nvPr/>
      </p:nvGrpSpPr>
      <p:grpSpPr>
        <a:xfrm>
          <a:off x="0" y="0"/>
          <a:ext cx="0" cy="0"/>
          <a:chOff x="0" y="0"/>
          <a:chExt cx="0" cy="0"/>
        </a:xfrm>
      </p:grpSpPr>
      <p:pic>
        <p:nvPicPr>
          <p:cNvPr id="2" name="Image 0" descr="Illustration of the slide topic">    </p:cNvPr>
          <p:cNvPicPr>
            <a:picLocks noChangeAspect="1"/>
          </p:cNvPicPr>
          <p:nvPr/>
        </p:nvPicPr>
        <p:blipFill>
          <a:blip r:embed="rId1"/>
          <a:stretch>
            <a:fillRect/>
          </a:stretch>
        </p:blipFill>
        <p:spPr>
          <a:xfrm>
            <a:off x="6126480" y="777240"/>
            <a:ext cx="5715000" cy="5440680"/>
          </a:xfrm>
          <a:prstGeom prst="rect">
            <a:avLst/>
          </a:prstGeom>
        </p:spPr>
      </p:pic>
      <p:sp>
        <p:nvSpPr>
          <p:cNvPr id="3" name="Text 0"/>
          <p:cNvSpPr/>
          <p:nvPr/>
        </p:nvSpPr>
        <p:spPr>
          <a:xfrm>
            <a:off x="73152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Clouds form</a:t>
            </a:r>
            <a:endParaRPr lang="en-US" sz="3400" dirty="0"/>
          </a:p>
        </p:txBody>
      </p:sp>
      <p:sp>
        <p:nvSpPr>
          <p:cNvPr id="4" name="Shape 1"/>
          <p:cNvSpPr/>
          <p:nvPr/>
        </p:nvSpPr>
        <p:spPr>
          <a:xfrm>
            <a:off x="73152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3</a:t>
            </a:r>
            <a:endParaRPr lang="en-US" sz="1000" dirty="0"/>
          </a:p>
        </p:txBody>
      </p:sp>
      <p:sp>
        <p:nvSpPr>
          <p:cNvPr id="6" name="Text 3"/>
          <p:cNvSpPr/>
          <p:nvPr/>
        </p:nvSpPr>
        <p:spPr>
          <a:xfrm>
            <a:off x="73152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Moist air cools.</a:t>
            </a:r>
            <a:endParaRPr lang="en-US" sz="2400" dirty="0"/>
          </a:p>
        </p:txBody>
      </p:sp>
      <p:sp>
        <p:nvSpPr>
          <p:cNvPr id="7" name="Text 4"/>
          <p:cNvSpPr/>
          <p:nvPr/>
        </p:nvSpPr>
        <p:spPr>
          <a:xfrm>
            <a:off x="73152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Vapour becomes droplets or ice.</a:t>
            </a:r>
            <a:endParaRPr lang="en-US" sz="2400" dirty="0"/>
          </a:p>
        </p:txBody>
      </p:sp>
      <p:sp>
        <p:nvSpPr>
          <p:cNvPr id="8" name="Text 5"/>
          <p:cNvSpPr/>
          <p:nvPr/>
        </p:nvSpPr>
        <p:spPr>
          <a:xfrm>
            <a:off x="73152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These particles make the cloud</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visible.</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C"/>
        </a:solidFill>
      </p:bgPr>
    </p:bg>
    <p:spTree>
      <p:nvGrpSpPr>
        <p:cNvPr id="1" name=""/>
        <p:cNvGrpSpPr/>
        <p:nvPr/>
      </p:nvGrpSpPr>
      <p:grpSpPr>
        <a:xfrm>
          <a:off x="0" y="0"/>
          <a:ext cx="0" cy="0"/>
          <a:chOff x="0" y="0"/>
          <a:chExt cx="0" cy="0"/>
        </a:xfrm>
      </p:grpSpPr>
      <p:pic>
        <p:nvPicPr>
          <p:cNvPr id="2" name="Image 0" descr="Illustration of the slide topic">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Precipitation</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4</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Droplets grow.</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Water falls under gravity.</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Rain, snow or hail, depending on</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conditions.</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Two paths after rain</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5</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Infiltration</a:t>
            </a:r>
            <a:endParaRPr lang="en-US" sz="2500" dirty="0"/>
          </a:p>
        </p:txBody>
      </p:sp>
      <p:sp>
        <p:nvSpPr>
          <p:cNvPr id="7" name="Text 5"/>
          <p:cNvSpPr/>
          <p:nvPr/>
        </p:nvSpPr>
        <p:spPr>
          <a:xfrm>
            <a:off x="731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Water enters the soil.</a:t>
            </a:r>
            <a:endParaRPr lang="en-US" sz="2200" dirty="0"/>
          </a:p>
        </p:txBody>
      </p:sp>
      <p:sp>
        <p:nvSpPr>
          <p:cNvPr id="8" name="Text 6"/>
          <p:cNvSpPr/>
          <p:nvPr/>
        </p:nvSpPr>
        <p:spPr>
          <a:xfrm>
            <a:off x="731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It may reach groundwater.</a:t>
            </a:r>
            <a:endParaRPr lang="en-US" sz="2200" dirty="0"/>
          </a:p>
        </p:txBody>
      </p:sp>
      <p:sp>
        <p:nvSpPr>
          <p:cNvPr id="9" name="Text 7"/>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Runoff</a:t>
            </a:r>
            <a:endParaRPr lang="en-US" sz="2500" dirty="0"/>
          </a:p>
        </p:txBody>
      </p:sp>
      <p:sp>
        <p:nvSpPr>
          <p:cNvPr id="10" name="Text 8"/>
          <p:cNvSpPr/>
          <p:nvPr/>
        </p:nvSpPr>
        <p:spPr>
          <a:xfrm>
            <a:off x="6446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Water flows over the surface.</a:t>
            </a:r>
            <a:endParaRPr lang="en-US" sz="2200" dirty="0"/>
          </a:p>
        </p:txBody>
      </p:sp>
      <p:sp>
        <p:nvSpPr>
          <p:cNvPr id="11" name="Text 9"/>
          <p:cNvSpPr/>
          <p:nvPr/>
        </p:nvSpPr>
        <p:spPr>
          <a:xfrm>
            <a:off x="6446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It reaches streams and rivers.</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9FC"/>
        </a:solidFill>
      </p:bgPr>
    </p:bg>
    <p:spTree>
      <p:nvGrpSpPr>
        <p:cNvPr id="1" name=""/>
        <p:cNvGrpSpPr/>
        <p:nvPr/>
      </p:nvGrpSpPr>
      <p:grpSpPr>
        <a:xfrm>
          <a:off x="0" y="0"/>
          <a:ext cx="0" cy="0"/>
          <a:chOff x="0" y="0"/>
          <a:chExt cx="0" cy="0"/>
        </a:xfrm>
      </p:grpSpPr>
      <p:pic>
        <p:nvPicPr>
          <p:cNvPr id="2" name="Image 0" descr="Illustration of the slide topic">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Water reservoirs</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6</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Oceans, lakes and glaciers.</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Groundwater.</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Very different storage times.</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Two simple observations</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7</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Evaporation</a:t>
            </a:r>
            <a:endParaRPr lang="en-US" sz="2500" dirty="0"/>
          </a:p>
        </p:txBody>
      </p:sp>
      <p:sp>
        <p:nvSpPr>
          <p:cNvPr id="7" name="Text 5"/>
          <p:cNvSpPr/>
          <p:nvPr/>
        </p:nvSpPr>
        <p:spPr>
          <a:xfrm>
            <a:off x="731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Two dishes: sun and shade.</a:t>
            </a:r>
            <a:endParaRPr lang="en-US" sz="2200" dirty="0"/>
          </a:p>
        </p:txBody>
      </p:sp>
      <p:sp>
        <p:nvSpPr>
          <p:cNvPr id="8" name="Text 6"/>
          <p:cNvSpPr/>
          <p:nvPr/>
        </p:nvSpPr>
        <p:spPr>
          <a:xfrm>
            <a:off x="731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Mark the starting level.</a:t>
            </a:r>
            <a:endParaRPr lang="en-US" sz="2200" dirty="0"/>
          </a:p>
        </p:txBody>
      </p:sp>
      <p:sp>
        <p:nvSpPr>
          <p:cNvPr id="9" name="Text 7"/>
          <p:cNvSpPr/>
          <p:nvPr/>
        </p:nvSpPr>
        <p:spPr>
          <a:xfrm>
            <a:off x="731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Compare a few hours later.</a:t>
            </a:r>
            <a:endParaRPr lang="en-US" sz="2200" dirty="0"/>
          </a:p>
        </p:txBody>
      </p:sp>
      <p:sp>
        <p:nvSpPr>
          <p:cNvPr id="10" name="Text 8"/>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Condensation</a:t>
            </a:r>
            <a:endParaRPr lang="en-US" sz="2500" dirty="0"/>
          </a:p>
        </p:txBody>
      </p:sp>
      <p:sp>
        <p:nvSpPr>
          <p:cNvPr id="11" name="Text 9"/>
          <p:cNvSpPr/>
          <p:nvPr/>
        </p:nvSpPr>
        <p:spPr>
          <a:xfrm>
            <a:off x="6446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A glass of very cold water.</a:t>
            </a:r>
            <a:endParaRPr lang="en-US" sz="2200" dirty="0"/>
          </a:p>
        </p:txBody>
      </p:sp>
      <p:sp>
        <p:nvSpPr>
          <p:cNvPr id="12" name="Text 10"/>
          <p:cNvSpPr/>
          <p:nvPr/>
        </p:nvSpPr>
        <p:spPr>
          <a:xfrm>
            <a:off x="6446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Drops on the outside.</a:t>
            </a:r>
            <a:endParaRPr lang="en-US" sz="2200" dirty="0"/>
          </a:p>
        </p:txBody>
      </p:sp>
      <p:sp>
        <p:nvSpPr>
          <p:cNvPr id="13" name="Text 11"/>
          <p:cNvSpPr/>
          <p:nvPr/>
        </p:nvSpPr>
        <p:spPr>
          <a:xfrm>
            <a:off x="6446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They come from moisture in the air.</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C"/>
        </a:solidFill>
      </p:bgPr>
    </p:bg>
    <p:spTree>
      <p:nvGrpSpPr>
        <p:cNvPr id="1" name=""/>
        <p:cNvGrpSpPr/>
        <p:nvPr/>
      </p:nvGrpSpPr>
      <p:grpSpPr>
        <a:xfrm>
          <a:off x="0" y="0"/>
          <a:ext cx="0" cy="0"/>
          <a:chOff x="0" y="0"/>
          <a:chExt cx="0" cy="0"/>
        </a:xfrm>
      </p:grpSpPr>
      <p:pic>
        <p:nvPicPr>
          <p:cNvPr id="2" name="Image 0" descr="Illustration of the slide topic">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One water, many</a:t>
            </a:r>
            <a:endParaRPr lang="en-US" sz="3400" dirty="0"/>
          </a:p>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paths</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8</a:t>
            </a:r>
            <a:endParaRPr lang="en-US" sz="1000" dirty="0"/>
          </a:p>
        </p:txBody>
      </p:sp>
      <p:sp>
        <p:nvSpPr>
          <p:cNvPr id="6" name="Text 3"/>
          <p:cNvSpPr/>
          <p:nvPr/>
        </p:nvSpPr>
        <p:spPr>
          <a:xfrm>
            <a:off x="6172200" y="2423160"/>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01</a:t>
            </a:r>
            <a:endParaRPr lang="en-US" sz="1500" dirty="0"/>
          </a:p>
        </p:txBody>
      </p:sp>
      <p:sp>
        <p:nvSpPr>
          <p:cNvPr id="7" name="Text 4"/>
          <p:cNvSpPr/>
          <p:nvPr/>
        </p:nvSpPr>
        <p:spPr>
          <a:xfrm>
            <a:off x="6812280" y="2423160"/>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Water changes state and</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location.</a:t>
            </a:r>
            <a:endParaRPr lang="en-US" sz="2400" dirty="0"/>
          </a:p>
        </p:txBody>
      </p:sp>
      <p:sp>
        <p:nvSpPr>
          <p:cNvPr id="8" name="Text 5"/>
          <p:cNvSpPr/>
          <p:nvPr/>
        </p:nvSpPr>
        <p:spPr>
          <a:xfrm>
            <a:off x="6172200" y="3636264"/>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02</a:t>
            </a:r>
            <a:endParaRPr lang="en-US" sz="1500" dirty="0"/>
          </a:p>
        </p:txBody>
      </p:sp>
      <p:sp>
        <p:nvSpPr>
          <p:cNvPr id="9" name="Text 6"/>
          <p:cNvSpPr/>
          <p:nvPr/>
        </p:nvSpPr>
        <p:spPr>
          <a:xfrm>
            <a:off x="6812280" y="3636264"/>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The Sun supplies energy.</a:t>
            </a:r>
            <a:endParaRPr lang="en-US" sz="2400" dirty="0"/>
          </a:p>
        </p:txBody>
      </p:sp>
      <p:sp>
        <p:nvSpPr>
          <p:cNvPr id="10" name="Text 7"/>
          <p:cNvSpPr/>
          <p:nvPr/>
        </p:nvSpPr>
        <p:spPr>
          <a:xfrm>
            <a:off x="6172200" y="4849368"/>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03</a:t>
            </a:r>
            <a:endParaRPr lang="en-US" sz="1500" dirty="0"/>
          </a:p>
        </p:txBody>
      </p:sp>
      <p:sp>
        <p:nvSpPr>
          <p:cNvPr id="11" name="Text 8"/>
          <p:cNvSpPr/>
          <p:nvPr/>
        </p:nvSpPr>
        <p:spPr>
          <a:xfrm>
            <a:off x="6812280" y="4849368"/>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Gravity drives water flow.</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r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strument San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water cycle</dc:title>
  <dc:subject>PptxGenJS Presentation</dc:subject>
  <dc:creator>Prezto</dc:creator>
  <cp:lastModifiedBy>Prezto</cp:lastModifiedBy>
  <cp:revision>1</cp:revision>
  <dcterms:created xsi:type="dcterms:W3CDTF">2026-09-14T01:20:08Z</dcterms:created>
  <dcterms:modified xsi:type="dcterms:W3CDTF">2026-09-14T01:20:08Z</dcterms:modified>
</cp:coreProperties>
</file>