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Sol proporciona la energía necesaria para evaporar el agua líquida de mares, lagos y suelos. El calor la transforma en vapor invisible en la atmósfera. Las plantas también contribuyen liberando vapor por las hojas, un proceso llamado transpiración. Así, la evaporación y la transpiración aportan humedad al aire.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Cuando el aire húmedo asciende y se enfría, el vapor invisible se transforma en diminutas gotas o cristales de hielo. La acumulación de estas partículas hace visibles las nubes. Una nube no está hecha de vapor visible, sino de pequeñas gotas agrupadas. El enfriamiento provoca, por tanto, el cambio de estado del vapor.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Dentro de las nubes, las gotas se unen y crecen poco a poco. Cuando pesan demasiado para mantenerse suspendidas, caen por la gravedad. Según la temperatura, caen como lluvia, nieve o granizo. Sin embargo, no toda el agua vuelve inmediatamente al mar.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un suelo permeable, parte del agua de lluvia se infiltra y puede llegar a los acuíferos. En una pendiente o un suelo impermeable, fluye por la superficie hacia arroyos y ríos. El agua subterránea también puede alimentar un manantial o un curso de agua. Estos dos caminos muestran que el ciclo no sigue una trayectoria única.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agua puede permanecer distintos períodos en océanos, lagos, glaciares y acuíferos. Cada reserva es una etapa diferente del viaje del agua. Una misma gota puede tomar varios caminos y quedar almacenada mucho tiempo antes de continuar. El ciclo del agua es, por tanto, un conjunto de rutas variadas y no una simple vuelta.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Para observar la evaporación, se colocan dos recipientes con la misma cantidad de agua, uno al sol y otro a la sombra, y se comparan sus niveles después de unas horas. Para observar la condensación, se miran las gotas que se forman en el exterior de un vaso con una bebida fría. Provienen de la humedad del aire que se enfría al tocar el vaso. Estos dos experimentos sencillos ilustran los cambios de estado del agua.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9FC"/>
        </a:solidFill>
      </p:bgPr>
    </p:bg>
    <p:spTree>
      <p:nvGrpSpPr>
        <p:cNvPr id="1" name=""/>
        <p:cNvGrpSpPr/>
        <p:nvPr/>
      </p:nvGrpSpPr>
      <p:grpSpPr>
        <a:xfrm>
          <a:off x="0" y="0"/>
          <a:ext cx="0" cy="0"/>
          <a:chOff x="0" y="0"/>
          <a:chExt cx="0" cy="0"/>
        </a:xfrm>
      </p:grpSpPr>
      <p:sp>
        <p:nvSpPr>
          <p:cNvPr id="2" name="Shape 0"/>
          <p:cNvSpPr/>
          <p:nvPr/>
        </p:nvSpPr>
        <p:spPr>
          <a:xfrm>
            <a:off x="0" y="0"/>
            <a:ext cx="5989320" cy="6858000"/>
          </a:xfrm>
          <a:prstGeom prst="rect">
            <a:avLst/>
          </a:prstGeom>
          <a:solidFill>
            <a:srgbClr val="1E3A8A"/>
          </a:solidFill>
          <a:ln w="12700">
            <a:solidFill>
              <a:srgbClr val="1E3A8A">
                <a:alpha val="0"/>
              </a:srgbClr>
            </a:solidFill>
            <a:prstDash val="solid"/>
          </a:ln>
        </p:spPr>
      </p:sp>
      <p:pic>
        <p:nvPicPr>
          <p:cNvPr id="3" name="Image 0" descr="Ilustración del tema de la diapositiva">    </p:cNvPr>
          <p:cNvPicPr>
            <a:picLocks noChangeAspect="1"/>
          </p:cNvPicPr>
          <p:nvPr/>
        </p:nvPicPr>
        <p:blipFill>
          <a:blip r:embed="rId1"/>
          <a:stretch>
            <a:fillRect/>
          </a:stretch>
        </p:blipFill>
        <p:spPr>
          <a:xfrm>
            <a:off x="6126480" y="777240"/>
            <a:ext cx="5715000" cy="5440680"/>
          </a:xfrm>
          <a:prstGeom prst="rect">
            <a:avLst/>
          </a:prstGeom>
        </p:spPr>
      </p:pic>
      <p:sp>
        <p:nvSpPr>
          <p:cNvPr id="4" name="Text 1"/>
          <p:cNvSpPr/>
          <p:nvPr/>
        </p:nvSpPr>
        <p:spPr>
          <a:xfrm>
            <a:off x="731520" y="1508760"/>
            <a:ext cx="5212080" cy="2194560"/>
          </a:xfrm>
          <a:prstGeom prst="rect">
            <a:avLst/>
          </a:prstGeom>
          <a:noFill/>
          <a:ln/>
        </p:spPr>
        <p:txBody>
          <a:bodyPr wrap="none" lIns="0" tIns="0" rIns="0" bIns="0" rtlCol="0" anchor="t"/>
          <a:lstStyle/>
          <a:p>
            <a:pPr algn="l" indent="0" marL="0">
              <a:lnSpc>
                <a:spcPts val="4620"/>
              </a:lnSpc>
              <a:buNone/>
            </a:pPr>
            <a:r>
              <a:rPr lang="en-US" sz="4200" b="1" dirty="0">
                <a:solidFill>
                  <a:srgbClr val="FFFFFF"/>
                </a:solidFill>
                <a:latin typeface="Sora" pitchFamily="34" charset="0"/>
                <a:ea typeface="Sora" pitchFamily="34" charset="-122"/>
                <a:cs typeface="Sora" pitchFamily="34" charset="-120"/>
              </a:rPr>
              <a:t>El ciclo del agua</a:t>
            </a:r>
            <a:endParaRPr lang="en-US" sz="4200" dirty="0"/>
          </a:p>
        </p:txBody>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1</a:t>
            </a:r>
            <a:endParaRPr lang="en-US" sz="1000" dirty="0"/>
          </a:p>
        </p:txBody>
      </p:sp>
      <p:sp>
        <p:nvSpPr>
          <p:cNvPr id="6" name="Text 3"/>
          <p:cNvSpPr/>
          <p:nvPr/>
        </p:nvSpPr>
        <p:spPr>
          <a:xfrm>
            <a:off x="731520" y="502920"/>
            <a:ext cx="5212080" cy="274320"/>
          </a:xfrm>
          <a:prstGeom prst="rect">
            <a:avLst/>
          </a:prstGeom>
          <a:noFill/>
          <a:ln/>
        </p:spPr>
        <p:txBody>
          <a:bodyPr wrap="none" lIns="0" tIns="0" rIns="0" bIns="0" rtlCol="0" anchor="t"/>
          <a:lstStyle/>
          <a:p>
            <a:pPr algn="l" indent="0" marL="0">
              <a:lnSpc>
                <a:spcPts val="1342"/>
              </a:lnSpc>
              <a:buNone/>
            </a:pPr>
            <a:r>
              <a:rPr lang="en-US" sz="1100" dirty="0">
                <a:solidFill>
                  <a:srgbClr val="FFFFFF"/>
                </a:solidFill>
                <a:latin typeface="Instrument Sans" pitchFamily="34" charset="0"/>
                <a:ea typeface="Instrument Sans" pitchFamily="34" charset="-122"/>
                <a:cs typeface="Instrument Sans" pitchFamily="34" charset="-120"/>
              </a:rPr>
              <a:t>PRESENTACIÓN</a:t>
            </a:r>
            <a:endParaRPr lang="en-US" sz="1100" dirty="0"/>
          </a:p>
        </p:txBody>
      </p:sp>
      <p:sp>
        <p:nvSpPr>
          <p:cNvPr id="7" name="Text 4"/>
          <p:cNvSpPr/>
          <p:nvPr/>
        </p:nvSpPr>
        <p:spPr>
          <a:xfrm>
            <a:off x="731520" y="4251960"/>
            <a:ext cx="5212080" cy="1143000"/>
          </a:xfrm>
          <a:prstGeom prst="rect">
            <a:avLst/>
          </a:prstGeom>
          <a:noFill/>
          <a:ln/>
        </p:spPr>
        <p:txBody>
          <a:bodyPr wrap="none" lIns="0" tIns="0" rIns="0" bIns="0" rtlCol="0" anchor="t"/>
          <a:lstStyle/>
          <a:p>
            <a:pPr algn="l" indent="0" marL="0">
              <a:lnSpc>
                <a:spcPts val="3050"/>
              </a:lnSpc>
              <a:buNone/>
            </a:pPr>
            <a:r>
              <a:rPr lang="en-US" sz="2500" dirty="0">
                <a:solidFill>
                  <a:srgbClr val="FFFFFF"/>
                </a:solidFill>
                <a:latin typeface="Instrument Sans" pitchFamily="34" charset="0"/>
                <a:ea typeface="Instrument Sans" pitchFamily="34" charset="-122"/>
                <a:cs typeface="Instrument Sans" pitchFamily="34" charset="-120"/>
              </a:rPr>
              <a:t>El Sol, las nubes y los caminos del</a:t>
            </a:r>
            <a:endParaRPr lang="en-US" sz="2500" dirty="0"/>
          </a:p>
          <a:p>
            <a:pPr algn="l" indent="0" marL="0">
              <a:lnSpc>
                <a:spcPts val="3050"/>
              </a:lnSpc>
              <a:buNone/>
            </a:pPr>
            <a:r>
              <a:rPr lang="en-US" sz="2500" dirty="0">
                <a:solidFill>
                  <a:srgbClr val="FFFFFF"/>
                </a:solidFill>
                <a:latin typeface="Instrument Sans" pitchFamily="34" charset="0"/>
                <a:ea typeface="Instrument Sans" pitchFamily="34" charset="-122"/>
                <a:cs typeface="Instrument Sans" pitchFamily="34" charset="-120"/>
              </a:rPr>
              <a:t>agua</a:t>
            </a:r>
            <a:endParaRPr lang="en-US" sz="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9FC"/>
        </a:solidFill>
      </p:bgPr>
    </p:bg>
    <p:spTree>
      <p:nvGrpSpPr>
        <p:cNvPr id="1" name=""/>
        <p:cNvGrpSpPr/>
        <p:nvPr/>
      </p:nvGrpSpPr>
      <p:grpSpPr>
        <a:xfrm>
          <a:off x="0" y="0"/>
          <a:ext cx="0" cy="0"/>
          <a:chOff x="0" y="0"/>
          <a:chExt cx="0" cy="0"/>
        </a:xfrm>
      </p:grpSpPr>
      <p:pic>
        <p:nvPicPr>
          <p:cNvPr id="2" name="Image 0" descr="Ilustración del tema de la diapositiva">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El agua se convierte en</a:t>
            </a:r>
            <a:endParaRPr lang="en-US" sz="3400" dirty="0"/>
          </a:p>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vapor</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2</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Sol calienta el agua.</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vapor de agua es invisible.</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Las plantas también liberan vapor.</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9FC"/>
        </a:solidFill>
      </p:bgPr>
    </p:bg>
    <p:spTree>
      <p:nvGrpSpPr>
        <p:cNvPr id="1" name=""/>
        <p:cNvGrpSpPr/>
        <p:nvPr/>
      </p:nvGrpSpPr>
      <p:grpSpPr>
        <a:xfrm>
          <a:off x="0" y="0"/>
          <a:ext cx="0" cy="0"/>
          <a:chOff x="0" y="0"/>
          <a:chExt cx="0" cy="0"/>
        </a:xfrm>
      </p:grpSpPr>
      <p:pic>
        <p:nvPicPr>
          <p:cNvPr id="2" name="Image 0" descr="Ilustración del tema de la diapositiva">    </p:cNvPr>
          <p:cNvPicPr>
            <a:picLocks noChangeAspect="1"/>
          </p:cNvPicPr>
          <p:nvPr/>
        </p:nvPicPr>
        <p:blipFill>
          <a:blip r:embed="rId1"/>
          <a:stretch>
            <a:fillRect/>
          </a:stretch>
        </p:blipFill>
        <p:spPr>
          <a:xfrm>
            <a:off x="6126480" y="777240"/>
            <a:ext cx="5715000" cy="5440680"/>
          </a:xfrm>
          <a:prstGeom prst="rect">
            <a:avLst/>
          </a:prstGeom>
        </p:spPr>
      </p:pic>
      <p:sp>
        <p:nvSpPr>
          <p:cNvPr id="3" name="Text 0"/>
          <p:cNvSpPr/>
          <p:nvPr/>
        </p:nvSpPr>
        <p:spPr>
          <a:xfrm>
            <a:off x="73152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Se forman las nubes</a:t>
            </a:r>
            <a:endParaRPr lang="en-US" sz="3400" dirty="0"/>
          </a:p>
        </p:txBody>
      </p:sp>
      <p:sp>
        <p:nvSpPr>
          <p:cNvPr id="4" name="Shape 1"/>
          <p:cNvSpPr/>
          <p:nvPr/>
        </p:nvSpPr>
        <p:spPr>
          <a:xfrm>
            <a:off x="73152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3</a:t>
            </a:r>
            <a:endParaRPr lang="en-US" sz="1000" dirty="0"/>
          </a:p>
        </p:txBody>
      </p:sp>
      <p:sp>
        <p:nvSpPr>
          <p:cNvPr id="6" name="Text 3"/>
          <p:cNvSpPr/>
          <p:nvPr/>
        </p:nvSpPr>
        <p:spPr>
          <a:xfrm>
            <a:off x="73152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aire húmedo se enfría.</a:t>
            </a:r>
            <a:endParaRPr lang="en-US" sz="2400" dirty="0"/>
          </a:p>
        </p:txBody>
      </p:sp>
      <p:sp>
        <p:nvSpPr>
          <p:cNvPr id="7" name="Text 4"/>
          <p:cNvSpPr/>
          <p:nvPr/>
        </p:nvSpPr>
        <p:spPr>
          <a:xfrm>
            <a:off x="73152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vapor se convierte en gotas o</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hielo.</a:t>
            </a:r>
            <a:endParaRPr lang="en-US" sz="2400" dirty="0"/>
          </a:p>
        </p:txBody>
      </p:sp>
      <p:sp>
        <p:nvSpPr>
          <p:cNvPr id="8" name="Text 5"/>
          <p:cNvSpPr/>
          <p:nvPr/>
        </p:nvSpPr>
        <p:spPr>
          <a:xfrm>
            <a:off x="73152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Estas partículas hacen visible la</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nube.</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9FC"/>
        </a:solidFill>
      </p:bgPr>
    </p:bg>
    <p:spTree>
      <p:nvGrpSpPr>
        <p:cNvPr id="1" name=""/>
        <p:cNvGrpSpPr/>
        <p:nvPr/>
      </p:nvGrpSpPr>
      <p:grpSpPr>
        <a:xfrm>
          <a:off x="0" y="0"/>
          <a:ext cx="0" cy="0"/>
          <a:chOff x="0" y="0"/>
          <a:chExt cx="0" cy="0"/>
        </a:xfrm>
      </p:grpSpPr>
      <p:pic>
        <p:nvPicPr>
          <p:cNvPr id="2" name="Image 0" descr="Ilustración del tema de la diapositiva">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La precipitación</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4</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Las gotas crecen.</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agua cae por la gravedad.</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Lluvia, nieve o granizo según las</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condiciones.</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9FC"/>
        </a:solidFill>
      </p:bgPr>
    </p:bg>
    <p:spTree>
      <p:nvGrpSpPr>
        <p:cNvPr id="1" name=""/>
        <p:cNvGrpSpPr/>
        <p:nvPr/>
      </p:nvGrpSpPr>
      <p:grpSpPr>
        <a:xfrm>
          <a:off x="0" y="0"/>
          <a:ext cx="0" cy="0"/>
          <a:chOff x="0" y="0"/>
          <a:chExt cx="0" cy="0"/>
        </a:xfrm>
      </p:grpSpPr>
      <p:sp>
        <p:nvSpPr>
          <p:cNvPr id="2" name="Text 0"/>
          <p:cNvSpPr/>
          <p:nvPr/>
        </p:nvSpPr>
        <p:spPr>
          <a:xfrm>
            <a:off x="731520" y="822960"/>
            <a:ext cx="106984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Dos caminos después de la lluvia</a:t>
            </a:r>
            <a:endParaRPr lang="en-US" sz="3400" dirty="0"/>
          </a:p>
        </p:txBody>
      </p:sp>
      <p:sp>
        <p:nvSpPr>
          <p:cNvPr id="3" name="Shape 1"/>
          <p:cNvSpPr/>
          <p:nvPr/>
        </p:nvSpPr>
        <p:spPr>
          <a:xfrm>
            <a:off x="731520" y="1993392"/>
            <a:ext cx="1828800" cy="0"/>
          </a:xfrm>
          <a:prstGeom prst="line">
            <a:avLst/>
          </a:prstGeom>
          <a:noFill/>
          <a:ln w="17780">
            <a:solidFill>
              <a:srgbClr val="2563EB"/>
            </a:solidFill>
            <a:prstDash val="solid"/>
          </a:ln>
        </p:spPr>
      </p:sp>
      <p:sp>
        <p:nvSpPr>
          <p:cNvPr id="4"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5</a:t>
            </a:r>
            <a:endParaRPr lang="en-US" sz="1000" dirty="0"/>
          </a:p>
        </p:txBody>
      </p:sp>
      <p:sp>
        <p:nvSpPr>
          <p:cNvPr id="5" name="Shape 3"/>
          <p:cNvSpPr/>
          <p:nvPr/>
        </p:nvSpPr>
        <p:spPr>
          <a:xfrm>
            <a:off x="6080760" y="2331720"/>
            <a:ext cx="0" cy="3566160"/>
          </a:xfrm>
          <a:prstGeom prst="line">
            <a:avLst/>
          </a:prstGeom>
          <a:noFill/>
          <a:ln w="8255">
            <a:solidFill>
              <a:srgbClr val="64748B"/>
            </a:solidFill>
            <a:prstDash val="solid"/>
          </a:ln>
        </p:spPr>
      </p:sp>
      <p:sp>
        <p:nvSpPr>
          <p:cNvPr id="6" name="Text 4"/>
          <p:cNvSpPr/>
          <p:nvPr/>
        </p:nvSpPr>
        <p:spPr>
          <a:xfrm>
            <a:off x="731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Infiltración</a:t>
            </a:r>
            <a:endParaRPr lang="en-US" sz="2500" dirty="0"/>
          </a:p>
        </p:txBody>
      </p:sp>
      <p:sp>
        <p:nvSpPr>
          <p:cNvPr id="7" name="Text 5"/>
          <p:cNvSpPr/>
          <p:nvPr/>
        </p:nvSpPr>
        <p:spPr>
          <a:xfrm>
            <a:off x="731520" y="3337560"/>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El agua penetra en el suelo.</a:t>
            </a:r>
            <a:endParaRPr lang="en-US" sz="2200" dirty="0"/>
          </a:p>
        </p:txBody>
      </p:sp>
      <p:sp>
        <p:nvSpPr>
          <p:cNvPr id="8" name="Text 6"/>
          <p:cNvSpPr/>
          <p:nvPr/>
        </p:nvSpPr>
        <p:spPr>
          <a:xfrm>
            <a:off x="731520" y="4700016"/>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Puede llegar a los acuíferos.</a:t>
            </a:r>
            <a:endParaRPr lang="en-US" sz="2200" dirty="0"/>
          </a:p>
        </p:txBody>
      </p:sp>
      <p:sp>
        <p:nvSpPr>
          <p:cNvPr id="9" name="Text 7"/>
          <p:cNvSpPr/>
          <p:nvPr/>
        </p:nvSpPr>
        <p:spPr>
          <a:xfrm>
            <a:off x="6446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Escorrentía</a:t>
            </a:r>
            <a:endParaRPr lang="en-US" sz="2500" dirty="0"/>
          </a:p>
        </p:txBody>
      </p:sp>
      <p:sp>
        <p:nvSpPr>
          <p:cNvPr id="10" name="Text 8"/>
          <p:cNvSpPr/>
          <p:nvPr/>
        </p:nvSpPr>
        <p:spPr>
          <a:xfrm>
            <a:off x="6446520" y="3337560"/>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El agua fluye por la superficie.</a:t>
            </a:r>
            <a:endParaRPr lang="en-US" sz="2200" dirty="0"/>
          </a:p>
        </p:txBody>
      </p:sp>
      <p:sp>
        <p:nvSpPr>
          <p:cNvPr id="11" name="Text 9"/>
          <p:cNvSpPr/>
          <p:nvPr/>
        </p:nvSpPr>
        <p:spPr>
          <a:xfrm>
            <a:off x="6446520" y="4700016"/>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Llega a arroyos y ríos.</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9FC"/>
        </a:solidFill>
      </p:bgPr>
    </p:bg>
    <p:spTree>
      <p:nvGrpSpPr>
        <p:cNvPr id="1" name=""/>
        <p:cNvGrpSpPr/>
        <p:nvPr/>
      </p:nvGrpSpPr>
      <p:grpSpPr>
        <a:xfrm>
          <a:off x="0" y="0"/>
          <a:ext cx="0" cy="0"/>
          <a:chOff x="0" y="0"/>
          <a:chExt cx="0" cy="0"/>
        </a:xfrm>
      </p:grpSpPr>
      <p:pic>
        <p:nvPicPr>
          <p:cNvPr id="2" name="Image 0" descr="Ilustración del tema de la diapositiva">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Las reservas de agua</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6</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Océanos, lagos y glaciares.</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Aguas subterráneas.</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Tiempos de permanencia muy</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distintos.</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9FC"/>
        </a:solidFill>
      </p:bgPr>
    </p:bg>
    <p:spTree>
      <p:nvGrpSpPr>
        <p:cNvPr id="1" name=""/>
        <p:cNvGrpSpPr/>
        <p:nvPr/>
      </p:nvGrpSpPr>
      <p:grpSpPr>
        <a:xfrm>
          <a:off x="0" y="0"/>
          <a:ext cx="0" cy="0"/>
          <a:chOff x="0" y="0"/>
          <a:chExt cx="0" cy="0"/>
        </a:xfrm>
      </p:grpSpPr>
      <p:sp>
        <p:nvSpPr>
          <p:cNvPr id="2" name="Text 0"/>
          <p:cNvSpPr/>
          <p:nvPr/>
        </p:nvSpPr>
        <p:spPr>
          <a:xfrm>
            <a:off x="731520" y="822960"/>
            <a:ext cx="106984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Dos observaciones sencillas</a:t>
            </a:r>
            <a:endParaRPr lang="en-US" sz="3400" dirty="0"/>
          </a:p>
        </p:txBody>
      </p:sp>
      <p:sp>
        <p:nvSpPr>
          <p:cNvPr id="3" name="Shape 1"/>
          <p:cNvSpPr/>
          <p:nvPr/>
        </p:nvSpPr>
        <p:spPr>
          <a:xfrm>
            <a:off x="731520" y="1993392"/>
            <a:ext cx="1828800" cy="0"/>
          </a:xfrm>
          <a:prstGeom prst="line">
            <a:avLst/>
          </a:prstGeom>
          <a:noFill/>
          <a:ln w="17780">
            <a:solidFill>
              <a:srgbClr val="2563EB"/>
            </a:solidFill>
            <a:prstDash val="solid"/>
          </a:ln>
        </p:spPr>
      </p:sp>
      <p:sp>
        <p:nvSpPr>
          <p:cNvPr id="4"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7</a:t>
            </a:r>
            <a:endParaRPr lang="en-US" sz="1000" dirty="0"/>
          </a:p>
        </p:txBody>
      </p:sp>
      <p:sp>
        <p:nvSpPr>
          <p:cNvPr id="5" name="Shape 3"/>
          <p:cNvSpPr/>
          <p:nvPr/>
        </p:nvSpPr>
        <p:spPr>
          <a:xfrm>
            <a:off x="6080760" y="2331720"/>
            <a:ext cx="0" cy="3566160"/>
          </a:xfrm>
          <a:prstGeom prst="line">
            <a:avLst/>
          </a:prstGeom>
          <a:noFill/>
          <a:ln w="8255">
            <a:solidFill>
              <a:srgbClr val="64748B"/>
            </a:solidFill>
            <a:prstDash val="solid"/>
          </a:ln>
        </p:spPr>
      </p:sp>
      <p:sp>
        <p:nvSpPr>
          <p:cNvPr id="6" name="Text 4"/>
          <p:cNvSpPr/>
          <p:nvPr/>
        </p:nvSpPr>
        <p:spPr>
          <a:xfrm>
            <a:off x="731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Evaporación</a:t>
            </a:r>
            <a:endParaRPr lang="en-US" sz="2500" dirty="0"/>
          </a:p>
        </p:txBody>
      </p:sp>
      <p:sp>
        <p:nvSpPr>
          <p:cNvPr id="7" name="Text 5"/>
          <p:cNvSpPr/>
          <p:nvPr/>
        </p:nvSpPr>
        <p:spPr>
          <a:xfrm>
            <a:off x="731520" y="3337560"/>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Dos recipientes: sol y sombra.</a:t>
            </a:r>
            <a:endParaRPr lang="en-US" sz="2200" dirty="0"/>
          </a:p>
        </p:txBody>
      </p:sp>
      <p:sp>
        <p:nvSpPr>
          <p:cNvPr id="8" name="Text 6"/>
          <p:cNvSpPr/>
          <p:nvPr/>
        </p:nvSpPr>
        <p:spPr>
          <a:xfrm>
            <a:off x="731520" y="4245864"/>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Marcar el nivel inicial.</a:t>
            </a:r>
            <a:endParaRPr lang="en-US" sz="2200" dirty="0"/>
          </a:p>
        </p:txBody>
      </p:sp>
      <p:sp>
        <p:nvSpPr>
          <p:cNvPr id="9" name="Text 7"/>
          <p:cNvSpPr/>
          <p:nvPr/>
        </p:nvSpPr>
        <p:spPr>
          <a:xfrm>
            <a:off x="731520" y="5154168"/>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Comparar unas horas después.</a:t>
            </a:r>
            <a:endParaRPr lang="en-US" sz="2200" dirty="0"/>
          </a:p>
        </p:txBody>
      </p:sp>
      <p:sp>
        <p:nvSpPr>
          <p:cNvPr id="10" name="Text 8"/>
          <p:cNvSpPr/>
          <p:nvPr/>
        </p:nvSpPr>
        <p:spPr>
          <a:xfrm>
            <a:off x="6446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Condensación</a:t>
            </a:r>
            <a:endParaRPr lang="en-US" sz="2500" dirty="0"/>
          </a:p>
        </p:txBody>
      </p:sp>
      <p:sp>
        <p:nvSpPr>
          <p:cNvPr id="11" name="Text 9"/>
          <p:cNvSpPr/>
          <p:nvPr/>
        </p:nvSpPr>
        <p:spPr>
          <a:xfrm>
            <a:off x="6446520" y="3337560"/>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Un vaso de agua muy fría.</a:t>
            </a:r>
            <a:endParaRPr lang="en-US" sz="2200" dirty="0"/>
          </a:p>
        </p:txBody>
      </p:sp>
      <p:sp>
        <p:nvSpPr>
          <p:cNvPr id="12" name="Text 10"/>
          <p:cNvSpPr/>
          <p:nvPr/>
        </p:nvSpPr>
        <p:spPr>
          <a:xfrm>
            <a:off x="6446520" y="4245864"/>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Gotas en la pared exterior.</a:t>
            </a:r>
            <a:endParaRPr lang="en-US" sz="2200" dirty="0"/>
          </a:p>
        </p:txBody>
      </p:sp>
      <p:sp>
        <p:nvSpPr>
          <p:cNvPr id="13" name="Text 11"/>
          <p:cNvSpPr/>
          <p:nvPr/>
        </p:nvSpPr>
        <p:spPr>
          <a:xfrm>
            <a:off x="6446520" y="5154168"/>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Provienen de la humedad del aire.</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9FC"/>
        </a:solidFill>
      </p:bgPr>
    </p:bg>
    <p:spTree>
      <p:nvGrpSpPr>
        <p:cNvPr id="1" name=""/>
        <p:cNvGrpSpPr/>
        <p:nvPr/>
      </p:nvGrpSpPr>
      <p:grpSpPr>
        <a:xfrm>
          <a:off x="0" y="0"/>
          <a:ext cx="0" cy="0"/>
          <a:chOff x="0" y="0"/>
          <a:chExt cx="0" cy="0"/>
        </a:xfrm>
      </p:grpSpPr>
      <p:pic>
        <p:nvPicPr>
          <p:cNvPr id="2" name="Image 0" descr="Ilustración del tema de la diapositiva">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Una misma agua,</a:t>
            </a:r>
            <a:endParaRPr lang="en-US" sz="3400" dirty="0"/>
          </a:p>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varios recorridos</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8</a:t>
            </a:r>
            <a:endParaRPr lang="en-US" sz="1000" dirty="0"/>
          </a:p>
        </p:txBody>
      </p:sp>
      <p:sp>
        <p:nvSpPr>
          <p:cNvPr id="6" name="Text 3"/>
          <p:cNvSpPr/>
          <p:nvPr/>
        </p:nvSpPr>
        <p:spPr>
          <a:xfrm>
            <a:off x="6172200" y="2423160"/>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01</a:t>
            </a:r>
            <a:endParaRPr lang="en-US" sz="1500" dirty="0"/>
          </a:p>
        </p:txBody>
      </p:sp>
      <p:sp>
        <p:nvSpPr>
          <p:cNvPr id="7" name="Text 4"/>
          <p:cNvSpPr/>
          <p:nvPr/>
        </p:nvSpPr>
        <p:spPr>
          <a:xfrm>
            <a:off x="6812280" y="2423160"/>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agua cambia de estado y de</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lugar.</a:t>
            </a:r>
            <a:endParaRPr lang="en-US" sz="2400" dirty="0"/>
          </a:p>
        </p:txBody>
      </p:sp>
      <p:sp>
        <p:nvSpPr>
          <p:cNvPr id="8" name="Text 5"/>
          <p:cNvSpPr/>
          <p:nvPr/>
        </p:nvSpPr>
        <p:spPr>
          <a:xfrm>
            <a:off x="6172200" y="3636264"/>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02</a:t>
            </a:r>
            <a:endParaRPr lang="en-US" sz="1500" dirty="0"/>
          </a:p>
        </p:txBody>
      </p:sp>
      <p:sp>
        <p:nvSpPr>
          <p:cNvPr id="9" name="Text 6"/>
          <p:cNvSpPr/>
          <p:nvPr/>
        </p:nvSpPr>
        <p:spPr>
          <a:xfrm>
            <a:off x="6812280" y="3636264"/>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El Sol aporta energía.</a:t>
            </a:r>
            <a:endParaRPr lang="en-US" sz="2400" dirty="0"/>
          </a:p>
        </p:txBody>
      </p:sp>
      <p:sp>
        <p:nvSpPr>
          <p:cNvPr id="10" name="Text 7"/>
          <p:cNvSpPr/>
          <p:nvPr/>
        </p:nvSpPr>
        <p:spPr>
          <a:xfrm>
            <a:off x="6172200" y="4849368"/>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03</a:t>
            </a:r>
            <a:endParaRPr lang="en-US" sz="1500" dirty="0"/>
          </a:p>
        </p:txBody>
      </p:sp>
      <p:sp>
        <p:nvSpPr>
          <p:cNvPr id="11" name="Text 8"/>
          <p:cNvSpPr/>
          <p:nvPr/>
        </p:nvSpPr>
        <p:spPr>
          <a:xfrm>
            <a:off x="6812280" y="4849368"/>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 gravedad impulsa los flujos</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de agua.</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r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strument San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ciclo del agua</dc:title>
  <dc:subject>PptxGenJS Presentation</dc:subject>
  <dc:creator>Prezto</dc:creator>
  <cp:lastModifiedBy>Prezto</cp:lastModifiedBy>
  <cp:revision>1</cp:revision>
  <dcterms:created xsi:type="dcterms:W3CDTF">2026-09-14T01:20:09Z</dcterms:created>
  <dcterms:modified xsi:type="dcterms:W3CDTF">2026-09-14T01:20:09Z</dcterms:modified>
</cp:coreProperties>
</file>