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Słońce dostarcza energię potrzebną do parowania ciekłej wody w morzach, jeziorach i glebie. Pod wpływem ciepła woda zmienia się w niewidoczną parę w atmosferze. Rośliny także uczestniczą w tym procesie, uwalniając parę przez liście, co nazywamy transpiracją. Parowanie i transpiracja dostarczają więc wilgoci do powietrza.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Gdy wilgotne powietrze unosi się i ochładza, niewidoczna para wodna zmienia się w drobne kropelki lub kryształki lodu. Nagromadzenie tych cząstek sprawia, że chmury są widoczne. Chmura nie składa się z widocznej pary, lecz ze skupionych drobnych kropelek. To ochłodzenie powoduje zmianę stanu skupienia pary.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 chmurach kropelki łączą się i stopniowo rosną. Kiedy stają się zbyt ciężkie, by utrzymać się w powietrzu, opadają pod wpływem grawitacji. Zależnie od temperatury opad przybiera postać deszczu, śniegu lub gradu. Nie cała woda wraca jednak od razu do morza.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 przepuszczalnym gruncie część wody deszczowej wsiąka i może dotrzeć do wód podziemnych. Na zboczu lub nieprzepuszczalnym gruncie płynie po powierzchni do strumieni i rzek. Wody podziemne mogą również zasilać źródło lub ciek wodny. Te dwie drogi pokazują, że obieg nie przebiega jedną trasą.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Woda może pozostawać przez różny czas w oceanach, jeziorach, lodowcach i warstwach wodonośnych. Każdy zbiornik jest innym etapem jej podróży. Ta sama kropla może wybrać różne drogi i długo pozostawać w jednym miejscu, zanim ruszy dalej. Obieg wody jest więc zbiorem zróżnicowanych tras, a nie prostą pętlą.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Aby bezpośrednio zaobserwować parowanie, ustawiamy dwa naczynia z taką samą ilością wody: jedno na słońcu, drugie w cieniu, a po kilku godzinach porównujemy poziomy. Aby zobaczyć skraplanie, obserwujemy kropelki powstające na zewnętrznej ściance szklanki z zimnym napojem. Pochodzą one z wilgoci w otaczającym powietrzu, które ochładza się przy kontakcie ze szklanką. Te dwa proste doświadczenia pokazują zmiany stanu skupienia wody.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989320" cy="6858000"/>
          </a:xfrm>
          <a:prstGeom prst="rect">
            <a:avLst/>
          </a:prstGeom>
          <a:solidFill>
            <a:srgbClr val="1E3A8A"/>
          </a:solidFill>
          <a:ln w="12700">
            <a:solidFill>
              <a:srgbClr val="1E3A8A">
                <a:alpha val="0"/>
              </a:srgbClr>
            </a:solidFill>
            <a:prstDash val="solid"/>
          </a:ln>
        </p:spPr>
      </p:sp>
      <p:pic>
        <p:nvPicPr>
          <p:cNvPr id="3" name="Image 0" descr="Ilustracja tematu slajdu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26480" y="777240"/>
            <a:ext cx="5715000" cy="54406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1520" y="1508760"/>
            <a:ext cx="5212080" cy="2194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2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Obieg wody</a:t>
            </a:r>
            <a:endParaRPr lang="en-US" sz="4200" dirty="0"/>
          </a:p>
        </p:txBody>
      </p:sp>
      <p:sp>
        <p:nvSpPr>
          <p:cNvPr id="5" name="Text 2"/>
          <p:cNvSpPr/>
          <p:nvPr/>
        </p:nvSpPr>
        <p:spPr>
          <a:xfrm>
            <a:off x="11109960" y="6437376"/>
            <a:ext cx="38404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1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731520" y="502920"/>
            <a:ext cx="5212080" cy="2743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42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PREZENTACJA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31520" y="4251960"/>
            <a:ext cx="521208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50"/>
              </a:lnSpc>
              <a:buNone/>
            </a:pPr>
            <a:r>
              <a:rPr lang="en-US" sz="250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Słońce, chmury i drogi wody</a:t>
            </a:r>
            <a:endParaRPr lang="en-US" sz="2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lustracja tematu slajdu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777240"/>
            <a:ext cx="5715000" cy="5440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2200" y="822960"/>
            <a:ext cx="5212080" cy="1097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740"/>
              </a:lnSpc>
              <a:buNone/>
            </a:pPr>
            <a:r>
              <a:rPr lang="en-US" sz="3400" b="1" dirty="0">
                <a:solidFill>
                  <a:srgbClr val="1E293B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Woda zmienia się w</a:t>
            </a:r>
            <a:endParaRPr lang="en-US" sz="3400" dirty="0"/>
          </a:p>
          <a:p>
            <a:pPr algn="l" indent="0" marL="0">
              <a:lnSpc>
                <a:spcPts val="3740"/>
              </a:lnSpc>
              <a:buNone/>
            </a:pPr>
            <a:r>
              <a:rPr lang="en-US" sz="3400" b="1" dirty="0">
                <a:solidFill>
                  <a:srgbClr val="1E293B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parę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6172200" y="1993392"/>
            <a:ext cx="182880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1109960" y="6437376"/>
            <a:ext cx="38404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2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6172200" y="2423160"/>
            <a:ext cx="5212080" cy="1048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Słońce ogrzewa wodę.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6172200" y="3636264"/>
            <a:ext cx="5212080" cy="1048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Para wodna jest niewidoczna.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6172200" y="4849368"/>
            <a:ext cx="5212080" cy="1048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Rośliny również uwalniają parę.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lustracja tematu slajdu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26480" y="777240"/>
            <a:ext cx="5715000" cy="5440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1520" y="822960"/>
            <a:ext cx="5212080" cy="1097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740"/>
              </a:lnSpc>
              <a:buNone/>
            </a:pPr>
            <a:r>
              <a:rPr lang="en-US" sz="3400" b="1" dirty="0">
                <a:solidFill>
                  <a:srgbClr val="1E293B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Powstają chmury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31520" y="1993392"/>
            <a:ext cx="182880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1109960" y="6437376"/>
            <a:ext cx="38404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3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731520" y="2423160"/>
            <a:ext cx="5212080" cy="1048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Wilgotne powietrze się ochładza.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731520" y="3636264"/>
            <a:ext cx="5212080" cy="1048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Para zmienia się w kropelki lub lód.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731520" y="4849368"/>
            <a:ext cx="5212080" cy="1048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Te cząstki sprawiają, że chmura jest</a:t>
            </a:r>
            <a:endParaRPr lang="en-US" sz="2400" dirty="0"/>
          </a:p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widoczna.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lustracja tematu slajdu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777240"/>
            <a:ext cx="5715000" cy="5440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2200" y="822960"/>
            <a:ext cx="5212080" cy="1097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740"/>
              </a:lnSpc>
              <a:buNone/>
            </a:pPr>
            <a:r>
              <a:rPr lang="en-US" sz="3400" b="1" dirty="0">
                <a:solidFill>
                  <a:srgbClr val="1E293B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Opady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6172200" y="1993392"/>
            <a:ext cx="182880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1109960" y="6437376"/>
            <a:ext cx="38404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4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6172200" y="2423160"/>
            <a:ext cx="5212080" cy="1048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Kropelki rosną.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6172200" y="3636264"/>
            <a:ext cx="5212080" cy="1048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Woda opada pod wpływem</a:t>
            </a:r>
            <a:endParaRPr lang="en-US" sz="2400" dirty="0"/>
          </a:p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grawitacji.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6172200" y="4849368"/>
            <a:ext cx="5212080" cy="1048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Deszcz, śnieg lub grad, zależnie od</a:t>
            </a:r>
            <a:endParaRPr lang="en-US" sz="2400" dirty="0"/>
          </a:p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warunków.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822960"/>
            <a:ext cx="10698480" cy="1097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740"/>
              </a:lnSpc>
              <a:buNone/>
            </a:pPr>
            <a:r>
              <a:rPr lang="en-US" sz="3400" b="1" dirty="0">
                <a:solidFill>
                  <a:srgbClr val="1E293B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Dwie drogi po deszczu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731520" y="1993392"/>
            <a:ext cx="182880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109960" y="6437376"/>
            <a:ext cx="38404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5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080760" y="2331720"/>
            <a:ext cx="0" cy="3566160"/>
          </a:xfrm>
          <a:prstGeom prst="line">
            <a:avLst/>
          </a:prstGeom>
          <a:noFill/>
          <a:ln w="8255">
            <a:solidFill>
              <a:srgbClr val="64748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2286000"/>
            <a:ext cx="4983480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50"/>
              </a:lnSpc>
              <a:buNone/>
            </a:pPr>
            <a:r>
              <a:rPr lang="en-US" sz="2500" b="1" dirty="0">
                <a:solidFill>
                  <a:srgbClr val="2563E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Wsiąkanie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731520" y="3337560"/>
            <a:ext cx="4983480" cy="1197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84"/>
              </a:lnSpc>
              <a:buNone/>
            </a:pPr>
            <a:r>
              <a:rPr lang="en-US" sz="22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Woda wnika w glebę.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31520" y="4700016"/>
            <a:ext cx="4983480" cy="1197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84"/>
              </a:lnSpc>
              <a:buNone/>
            </a:pPr>
            <a:r>
              <a:rPr lang="en-US" sz="22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Może dotrzeć do wód podziemnych.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446520" y="2286000"/>
            <a:ext cx="4983480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50"/>
              </a:lnSpc>
              <a:buNone/>
            </a:pPr>
            <a:r>
              <a:rPr lang="en-US" sz="2500" b="1" dirty="0">
                <a:solidFill>
                  <a:srgbClr val="2563E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Spływ powierzchniowy</a:t>
            </a:r>
            <a:endParaRPr lang="en-US" sz="2500" dirty="0"/>
          </a:p>
        </p:txBody>
      </p:sp>
      <p:sp>
        <p:nvSpPr>
          <p:cNvPr id="10" name="Text 8"/>
          <p:cNvSpPr/>
          <p:nvPr/>
        </p:nvSpPr>
        <p:spPr>
          <a:xfrm>
            <a:off x="6446520" y="3337560"/>
            <a:ext cx="4983480" cy="1197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84"/>
              </a:lnSpc>
              <a:buNone/>
            </a:pPr>
            <a:r>
              <a:rPr lang="en-US" sz="22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Woda płynie po powierzchni.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446520" y="4700016"/>
            <a:ext cx="4983480" cy="1197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84"/>
              </a:lnSpc>
              <a:buNone/>
            </a:pPr>
            <a:r>
              <a:rPr lang="en-US" sz="22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Trafia do strumieni i rzek.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lustracja tematu slajdu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777240"/>
            <a:ext cx="5715000" cy="5440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2200" y="822960"/>
            <a:ext cx="5212080" cy="1097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740"/>
              </a:lnSpc>
              <a:buNone/>
            </a:pPr>
            <a:r>
              <a:rPr lang="en-US" sz="3400" b="1" dirty="0">
                <a:solidFill>
                  <a:srgbClr val="1E293B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Zbiorniki wody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6172200" y="1993392"/>
            <a:ext cx="182880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1109960" y="6437376"/>
            <a:ext cx="38404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6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6172200" y="2423160"/>
            <a:ext cx="5212080" cy="1048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Oceany, jeziora i lodowce.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6172200" y="3636264"/>
            <a:ext cx="5212080" cy="1048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Wody podziemne.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6172200" y="4849368"/>
            <a:ext cx="5212080" cy="1048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Bardzo różne czasy przebywania.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822960"/>
            <a:ext cx="10698480" cy="1097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740"/>
              </a:lnSpc>
              <a:buNone/>
            </a:pPr>
            <a:r>
              <a:rPr lang="en-US" sz="3400" b="1" dirty="0">
                <a:solidFill>
                  <a:srgbClr val="1E293B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Dwie proste obserwacje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731520" y="1993392"/>
            <a:ext cx="182880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109960" y="6437376"/>
            <a:ext cx="38404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7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080760" y="2331720"/>
            <a:ext cx="0" cy="3566160"/>
          </a:xfrm>
          <a:prstGeom prst="line">
            <a:avLst/>
          </a:prstGeom>
          <a:noFill/>
          <a:ln w="8255">
            <a:solidFill>
              <a:srgbClr val="64748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2286000"/>
            <a:ext cx="4983480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50"/>
              </a:lnSpc>
              <a:buNone/>
            </a:pPr>
            <a:r>
              <a:rPr lang="en-US" sz="2500" b="1" dirty="0">
                <a:solidFill>
                  <a:srgbClr val="2563E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Parowanie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731520" y="3337560"/>
            <a:ext cx="4983480" cy="743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84"/>
              </a:lnSpc>
              <a:buNone/>
            </a:pPr>
            <a:r>
              <a:rPr lang="en-US" sz="22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Dwa naczynia: słońce i cień.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31520" y="4245864"/>
            <a:ext cx="4983480" cy="743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84"/>
              </a:lnSpc>
              <a:buNone/>
            </a:pPr>
            <a:r>
              <a:rPr lang="en-US" sz="22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Zaznacz poziom początkowy.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31520" y="5154168"/>
            <a:ext cx="4983480" cy="743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84"/>
              </a:lnSpc>
              <a:buNone/>
            </a:pPr>
            <a:r>
              <a:rPr lang="en-US" sz="22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Porównaj po kilku godzinach.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6446520" y="2286000"/>
            <a:ext cx="4983480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50"/>
              </a:lnSpc>
              <a:buNone/>
            </a:pPr>
            <a:r>
              <a:rPr lang="en-US" sz="2500" b="1" dirty="0">
                <a:solidFill>
                  <a:srgbClr val="2563E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Skraplanie</a:t>
            </a:r>
            <a:endParaRPr lang="en-US" sz="2500" dirty="0"/>
          </a:p>
        </p:txBody>
      </p:sp>
      <p:sp>
        <p:nvSpPr>
          <p:cNvPr id="11" name="Text 9"/>
          <p:cNvSpPr/>
          <p:nvPr/>
        </p:nvSpPr>
        <p:spPr>
          <a:xfrm>
            <a:off x="6446520" y="3337560"/>
            <a:ext cx="4983480" cy="743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84"/>
              </a:lnSpc>
              <a:buNone/>
            </a:pPr>
            <a:r>
              <a:rPr lang="en-US" sz="22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Szklanka bardzo zimnej wody.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6446520" y="4245864"/>
            <a:ext cx="4983480" cy="743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84"/>
              </a:lnSpc>
              <a:buNone/>
            </a:pPr>
            <a:r>
              <a:rPr lang="en-US" sz="22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Krople na zewnętrznej ściance.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446520" y="5154168"/>
            <a:ext cx="4983480" cy="743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84"/>
              </a:lnSpc>
              <a:buNone/>
            </a:pPr>
            <a:r>
              <a:rPr lang="en-US" sz="22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Pochodzą z wilgoci w powietrzu.</a:t>
            </a:r>
            <a:endParaRPr lang="en-US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lustracja tematu slajdu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777240"/>
            <a:ext cx="5715000" cy="5440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2200" y="822960"/>
            <a:ext cx="5212080" cy="1097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740"/>
              </a:lnSpc>
              <a:buNone/>
            </a:pPr>
            <a:r>
              <a:rPr lang="en-US" sz="3400" b="1" dirty="0">
                <a:solidFill>
                  <a:srgbClr val="1E293B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Jedna woda, wiele</a:t>
            </a:r>
            <a:endParaRPr lang="en-US" sz="3400" dirty="0"/>
          </a:p>
          <a:p>
            <a:pPr algn="l" indent="0" marL="0">
              <a:lnSpc>
                <a:spcPts val="3740"/>
              </a:lnSpc>
              <a:buNone/>
            </a:pPr>
            <a:r>
              <a:rPr lang="en-US" sz="3400" b="1" dirty="0">
                <a:solidFill>
                  <a:srgbClr val="1E293B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dróg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6172200" y="1993392"/>
            <a:ext cx="182880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1109960" y="6437376"/>
            <a:ext cx="38404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8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6172200" y="2423160"/>
            <a:ext cx="438912" cy="365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30"/>
              </a:lnSpc>
              <a:buNone/>
            </a:pPr>
            <a:r>
              <a:rPr lang="en-US" sz="1500" dirty="0">
                <a:solidFill>
                  <a:srgbClr val="2563E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01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812280" y="2423160"/>
            <a:ext cx="4572000" cy="1048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Woda zmienia stan skupienia i</a:t>
            </a:r>
            <a:endParaRPr lang="en-US" sz="2400" dirty="0"/>
          </a:p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miejsce.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6172200" y="3636264"/>
            <a:ext cx="438912" cy="365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30"/>
              </a:lnSpc>
              <a:buNone/>
            </a:pPr>
            <a:r>
              <a:rPr lang="en-US" sz="1500" dirty="0">
                <a:solidFill>
                  <a:srgbClr val="2563E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02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6812280" y="3636264"/>
            <a:ext cx="4572000" cy="1048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Słońce dostarcza energię.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6172200" y="4849368"/>
            <a:ext cx="438912" cy="365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30"/>
              </a:lnSpc>
              <a:buNone/>
            </a:pPr>
            <a:r>
              <a:rPr lang="en-US" sz="1500" dirty="0">
                <a:solidFill>
                  <a:srgbClr val="2563E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03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812280" y="4849368"/>
            <a:ext cx="4572000" cy="1048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Grawitacja powoduje przepływ</a:t>
            </a:r>
            <a:endParaRPr lang="en-US" sz="2400" dirty="0"/>
          </a:p>
          <a:p>
            <a:pPr algn="l" indent="0" marL="0">
              <a:lnSpc>
                <a:spcPts val="2928"/>
              </a:lnSpc>
              <a:buNone/>
            </a:pPr>
            <a:r>
              <a:rPr lang="en-US" sz="2400" dirty="0">
                <a:solidFill>
                  <a:srgbClr val="1E293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wody.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r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Instrument San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Obieg wody</dc:title>
  <dc:subject>PptxGenJS Presentation</dc:subject>
  <dc:creator>Prezto</dc:creator>
  <cp:lastModifiedBy>Prezto</cp:lastModifiedBy>
  <cp:revision>1</cp:revision>
  <dcterms:created xsi:type="dcterms:W3CDTF">2026-09-14T01:20:11Z</dcterms:created>
  <dcterms:modified xsi:type="dcterms:W3CDTF">2026-09-14T01:20:11Z</dcterms:modified>
</cp:coreProperties>
</file>