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roadmap for exploring this extraordinary scientific journey. We will first look at the mission's context and its launch on Christmas Day 2021. Next, we will explore why infrared observation is essential for peering into the far reaches of the cosmos. Finally, we will detail the onboard technology and the telescope's revolutionary first discoveries.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JWST represents one of the world's most ambitious scientific partnerships, uniting NASA, ESA, and ASC. Launched on December 25, 2021, by an Ariane 5 rocket from Kourou, it cost nearly $10 billion. Its scale is extraordinary: its giant mirror gathers light 1.5 million kilometers away from us. Engineers had to overcome 344 critical steps where a single error would have doomed the entire 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Visible light is no longer enough to observe the first galaxies that emerged after the Big Bang. Over billions of years, the expansion of space has stretched light waves into the infrared range. Moreover, infrared radiation can pierce through dense dust clouds, enabling Webb to peer straight into the heart of stellar nurseries.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Infrared represents a true revolution for modern astronomy. Spanning 0.6 to 28.5 micrometers, Webb observes regions that were previously completely opaque. It pierces the dusty cocoons where stellar and planetary systems take shape. This spectrum also makes it possible to chemically analyze the atmospheres of other worlds.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highlights the technological leap between these two generations of observatories. While Hubble's mirror measured 2.4 meters with a surface area of 4.5 m², Webb's reaches 6.5 meters and 25 m², offering five times the light-collecting power. Located in low Earth orbit, Hubble could be visited and repaired by astronauts. Webb, however, is stationed at the L2 point 1.5 million kilometers away, which rules out any direct servicing.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dimensions of the primary mirror prevented it from being launched as a single piece: it had to be designed like mechanical origami made of 18 gold-plated beryllium segments. To detect faint infrared sources without being blinded by its own heat, the telescope shelters behind five Kapton layers. This gigantic sunshield drops the temperature to −223 °C, and down to 7 kelvins for the MIRI instrument via a cryocooler.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Deploying the JWST involved weeks of intense suspense for the international astronomical community. Following a surgically precise launch on December 25, 2021, the critical phases unfolded seamlessly. On January 24, 2022, the spacecraft reached its target orbit at the L2 point. Several months of optical alignment and cooldown then paved the way for the unveiling of the first global images in July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onboard instruments complement each other to scan the infrared spectrum. NIRCam delivers astonishingly sharp images in the near-infrared, while NIRSpec allows the simultaneous study of multiple galaxies using microshutters. MIRI probes the mid-infrared at extremely low temperatures, and the FGS sensor paired with NIRISS guarantees the targeting stability vital for long exposures.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from competing, Hubble and Webb form a remarkable and complementary duo. Hubble offers an unrivaled view of hot gas activity and bright stars across the optical and ultraviolet spectrum. Webb adds the thermal and deep-space dimension, revealing what lies hidden behind stellar cocoons. Researchers frequently combine data from both observatories to gain a complete picture of cosmic phenomena.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its very first images released on July 12, 2022, the JWST demonstrated spectacular performance. It revealed the structures of the Carina Nebula with unprecedented clarity. On the cosmological front, Webb cataloged early galaxies that challenge several theoretical models. It also confirmed the presence of carbon dioxide in the atmosphere of the exoplanet WASP-39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mission's finest surprises: the remarkable accuracy of the Ariane 5 launch on December 25, 2021, saved onboard propellant. While the baseline lifespan targeted five to ten years, fuel reserves will allow the telescope to operate well beyond a decade. Astronomers around the world will thus benefit from an extended observational window onto the cosmos.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417"/>
        </a:solidFill>
      </p:bgPr>
    </p:bg>
    <p:spTree>
      <p:nvGrpSpPr>
        <p:cNvPr id="1" name=""/>
        <p:cNvGrpSpPr/>
        <p:nvPr/>
      </p:nvGrpSpPr>
      <p:grpSpPr>
        <a:xfrm>
          <a:off x="0" y="0"/>
          <a:ext cx="0" cy="0"/>
          <a:chOff x="0" y="0"/>
          <a:chExt cx="0" cy="0"/>
        </a:xfrm>
      </p:grpSpPr>
      <p:pic>
        <p:nvPicPr>
          <p:cNvPr id="2" name="Image 0" descr="Illustration of the slide topic">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371600"/>
            <a:ext cx="5212080" cy="246888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The James Webb</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Space Telescope</a:t>
            </a:r>
            <a:endParaRPr lang="en-US" sz="3800" dirty="0"/>
          </a:p>
        </p:txBody>
      </p:sp>
      <p:sp>
        <p:nvSpPr>
          <p:cNvPr id="4" name="Shape 1"/>
          <p:cNvSpPr/>
          <p:nvPr/>
        </p:nvSpPr>
        <p:spPr>
          <a:xfrm>
            <a:off x="731520" y="2726944"/>
            <a:ext cx="1005840" cy="64008"/>
          </a:xfrm>
          <a:prstGeom prst="rect">
            <a:avLst/>
          </a:prstGeom>
          <a:solidFill>
            <a:srgbClr val="E4E7EA"/>
          </a:solidFill>
          <a:ln w="12700">
            <a:solidFill>
              <a:srgbClr val="E4E7EA">
                <a:alpha val="0"/>
              </a:srgbClr>
            </a:solidFill>
            <a:prstDash val="solid"/>
          </a:ln>
        </p:spPr>
      </p:sp>
      <p:sp>
        <p:nvSpPr>
          <p:cNvPr id="5" name="Text 2"/>
          <p:cNvSpPr/>
          <p:nvPr/>
        </p:nvSpPr>
        <p:spPr>
          <a:xfrm>
            <a:off x="731520" y="3092704"/>
            <a:ext cx="5212080" cy="1910588"/>
          </a:xfrm>
          <a:prstGeom prst="rect">
            <a:avLst/>
          </a:prstGeom>
          <a:noFill/>
          <a:ln/>
        </p:spPr>
        <p:txBody>
          <a:bodyPr wrap="none" lIns="0" tIns="0" rIns="0" bIns="0" rtlCol="0" anchor="t"/>
          <a:lstStyle/>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Unlocking the secrets of the</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earliest galaxies and exploring</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the origins of the Universe</a:t>
            </a:r>
            <a:endParaRPr lang="en-US" sz="2600" dirty="0"/>
          </a:p>
        </p:txBody>
      </p:sp>
      <p:sp>
        <p:nvSpPr>
          <p:cNvPr id="6" name="Shape 3"/>
          <p:cNvSpPr/>
          <p:nvPr/>
        </p:nvSpPr>
        <p:spPr>
          <a:xfrm>
            <a:off x="731520" y="5277612"/>
            <a:ext cx="1476064" cy="415290"/>
          </a:xfrm>
          <a:prstGeom prst="roundRect">
            <a:avLst>
              <a:gd name="adj" fmla="val 48440"/>
            </a:avLst>
          </a:prstGeom>
          <a:solidFill>
            <a:srgbClr val="1C1F22"/>
          </a:solidFill>
          <a:ln w="12700">
            <a:solidFill>
              <a:srgbClr val="1C1F22">
                <a:alpha val="0"/>
              </a:srgbClr>
            </a:solidFill>
            <a:prstDash val="solid"/>
          </a:ln>
        </p:spPr>
      </p:sp>
      <p:sp>
        <p:nvSpPr>
          <p:cNvPr id="7" name="Text 4"/>
          <p:cNvSpPr/>
          <p:nvPr/>
        </p:nvSpPr>
        <p:spPr>
          <a:xfrm>
            <a:off x="932688" y="5369052"/>
            <a:ext cx="1092016"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Astronomy</a:t>
            </a:r>
            <a:endParaRPr lang="en-US" sz="1500" dirty="0"/>
          </a:p>
        </p:txBody>
      </p:sp>
      <p:sp>
        <p:nvSpPr>
          <p:cNvPr id="8" name="Shape 5"/>
          <p:cNvSpPr/>
          <p:nvPr/>
        </p:nvSpPr>
        <p:spPr>
          <a:xfrm>
            <a:off x="2353888" y="5277612"/>
            <a:ext cx="1655405" cy="415290"/>
          </a:xfrm>
          <a:prstGeom prst="roundRect">
            <a:avLst>
              <a:gd name="adj" fmla="val 48440"/>
            </a:avLst>
          </a:prstGeom>
          <a:solidFill>
            <a:srgbClr val="1C1F22"/>
          </a:solidFill>
          <a:ln w="12700">
            <a:solidFill>
              <a:srgbClr val="1C1F22">
                <a:alpha val="0"/>
              </a:srgbClr>
            </a:solidFill>
            <a:prstDash val="solid"/>
          </a:ln>
        </p:spPr>
      </p:sp>
      <p:sp>
        <p:nvSpPr>
          <p:cNvPr id="9" name="Text 6"/>
          <p:cNvSpPr/>
          <p:nvPr/>
        </p:nvSpPr>
        <p:spPr>
          <a:xfrm>
            <a:off x="2555056" y="5369052"/>
            <a:ext cx="1271357"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Astrophysics</a:t>
            </a:r>
            <a:endParaRPr lang="en-US" sz="1500" dirty="0"/>
          </a:p>
        </p:txBody>
      </p:sp>
      <p:sp>
        <p:nvSpPr>
          <p:cNvPr id="10" name="Shape 7"/>
          <p:cNvSpPr/>
          <p:nvPr/>
        </p:nvSpPr>
        <p:spPr>
          <a:xfrm>
            <a:off x="731520" y="5802630"/>
            <a:ext cx="1891059" cy="415290"/>
          </a:xfrm>
          <a:prstGeom prst="roundRect">
            <a:avLst>
              <a:gd name="adj" fmla="val 48440"/>
            </a:avLst>
          </a:prstGeom>
          <a:solidFill>
            <a:srgbClr val="1C1F22"/>
          </a:solidFill>
          <a:ln w="12700">
            <a:solidFill>
              <a:srgbClr val="1C1F22">
                <a:alpha val="0"/>
              </a:srgbClr>
            </a:solidFill>
            <a:prstDash val="solid"/>
          </a:ln>
        </p:spPr>
      </p:sp>
      <p:sp>
        <p:nvSpPr>
          <p:cNvPr id="11" name="Text 8"/>
          <p:cNvSpPr/>
          <p:nvPr/>
        </p:nvSpPr>
        <p:spPr>
          <a:xfrm>
            <a:off x="932688" y="5894070"/>
            <a:ext cx="1507011"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Space Sciences</a:t>
            </a:r>
            <a:endParaRPr lang="en-US" sz="1500" dirty="0"/>
          </a:p>
        </p:txBody>
      </p:sp>
      <p:sp>
        <p:nvSpPr>
          <p:cNvPr id="12"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Overview of This Space Exploration</a:t>
            </a:r>
            <a:endParaRPr lang="en-US" sz="3000" dirty="0"/>
          </a:p>
        </p:txBody>
      </p:sp>
      <p:sp>
        <p:nvSpPr>
          <p:cNvPr id="3" name="Text 1"/>
          <p:cNvSpPr/>
          <p:nvPr/>
        </p:nvSpPr>
        <p:spPr>
          <a:xfrm>
            <a:off x="731520" y="2049719"/>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01</a:t>
            </a:r>
            <a:endParaRPr lang="en-US" sz="2200" dirty="0"/>
          </a:p>
        </p:txBody>
      </p:sp>
      <p:sp>
        <p:nvSpPr>
          <p:cNvPr id="4" name="Text 2"/>
          <p:cNvSpPr/>
          <p:nvPr/>
        </p:nvSpPr>
        <p:spPr>
          <a:xfrm>
            <a:off x="2286000" y="2049719"/>
            <a:ext cx="3566160" cy="350012"/>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Genesis and Key Figures</a:t>
            </a:r>
            <a:endParaRPr lang="en-US" sz="2200" dirty="0"/>
          </a:p>
        </p:txBody>
      </p:sp>
      <p:sp>
        <p:nvSpPr>
          <p:cNvPr id="5" name="Text 3"/>
          <p:cNvSpPr/>
          <p:nvPr/>
        </p:nvSpPr>
        <p:spPr>
          <a:xfrm>
            <a:off x="6492240" y="2049719"/>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Launch, international partnerships, and</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the scale of an extraordinary mission</a:t>
            </a:r>
            <a:endParaRPr lang="en-US" sz="2000" dirty="0"/>
          </a:p>
        </p:txBody>
      </p:sp>
      <p:sp>
        <p:nvSpPr>
          <p:cNvPr id="6" name="Shape 4"/>
          <p:cNvSpPr/>
          <p:nvPr/>
        </p:nvSpPr>
        <p:spPr>
          <a:xfrm>
            <a:off x="731520" y="2824927"/>
            <a:ext cx="10698480" cy="0"/>
          </a:xfrm>
          <a:prstGeom prst="line">
            <a:avLst/>
          </a:prstGeom>
          <a:noFill/>
          <a:ln w="9525">
            <a:solidFill>
              <a:srgbClr val="4F5358"/>
            </a:solidFill>
            <a:prstDash val="solid"/>
          </a:ln>
        </p:spPr>
      </p:sp>
      <p:sp>
        <p:nvSpPr>
          <p:cNvPr id="7" name="Text 5"/>
          <p:cNvSpPr/>
          <p:nvPr/>
        </p:nvSpPr>
        <p:spPr>
          <a:xfrm>
            <a:off x="731520" y="2980375"/>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02</a:t>
            </a:r>
            <a:endParaRPr lang="en-US" sz="2200" dirty="0"/>
          </a:p>
        </p:txBody>
      </p:sp>
      <p:sp>
        <p:nvSpPr>
          <p:cNvPr id="8" name="Text 6"/>
          <p:cNvSpPr/>
          <p:nvPr/>
        </p:nvSpPr>
        <p:spPr>
          <a:xfrm>
            <a:off x="2286000" y="2980375"/>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Why Observe in the</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Infrared?</a:t>
            </a:r>
            <a:endParaRPr lang="en-US" sz="2200" dirty="0"/>
          </a:p>
        </p:txBody>
      </p:sp>
      <p:sp>
        <p:nvSpPr>
          <p:cNvPr id="9" name="Text 7"/>
          <p:cNvSpPr/>
          <p:nvPr/>
        </p:nvSpPr>
        <p:spPr>
          <a:xfrm>
            <a:off x="6492240" y="2980375"/>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Cosmic expansion, redshift, and dust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penetration</a:t>
            </a:r>
            <a:endParaRPr lang="en-US" sz="2000" dirty="0"/>
          </a:p>
        </p:txBody>
      </p:sp>
      <p:sp>
        <p:nvSpPr>
          <p:cNvPr id="10" name="Shape 8"/>
          <p:cNvSpPr/>
          <p:nvPr/>
        </p:nvSpPr>
        <p:spPr>
          <a:xfrm>
            <a:off x="731520" y="3817559"/>
            <a:ext cx="10698480" cy="0"/>
          </a:xfrm>
          <a:prstGeom prst="line">
            <a:avLst/>
          </a:prstGeom>
          <a:noFill/>
          <a:ln w="9525">
            <a:solidFill>
              <a:srgbClr val="4F5358"/>
            </a:solidFill>
            <a:prstDash val="solid"/>
          </a:ln>
        </p:spPr>
      </p:sp>
      <p:sp>
        <p:nvSpPr>
          <p:cNvPr id="11" name="Text 9"/>
          <p:cNvSpPr/>
          <p:nvPr/>
        </p:nvSpPr>
        <p:spPr>
          <a:xfrm>
            <a:off x="731520" y="3973007"/>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03</a:t>
            </a:r>
            <a:endParaRPr lang="en-US" sz="2200" dirty="0"/>
          </a:p>
        </p:txBody>
      </p:sp>
      <p:sp>
        <p:nvSpPr>
          <p:cNvPr id="12" name="Text 10"/>
          <p:cNvSpPr/>
          <p:nvPr/>
        </p:nvSpPr>
        <p:spPr>
          <a:xfrm>
            <a:off x="2286000" y="3973007"/>
            <a:ext cx="3566160" cy="350012"/>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Technological Feats</a:t>
            </a:r>
            <a:endParaRPr lang="en-US" sz="2200" dirty="0"/>
          </a:p>
        </p:txBody>
      </p:sp>
      <p:sp>
        <p:nvSpPr>
          <p:cNvPr id="13" name="Text 11"/>
          <p:cNvSpPr/>
          <p:nvPr/>
        </p:nvSpPr>
        <p:spPr>
          <a:xfrm>
            <a:off x="6492240" y="3973007"/>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Origami mirror, thermal sunshield, and</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strategic orbit at the L2 point</a:t>
            </a:r>
            <a:endParaRPr lang="en-US" sz="2000" dirty="0"/>
          </a:p>
        </p:txBody>
      </p:sp>
      <p:sp>
        <p:nvSpPr>
          <p:cNvPr id="14" name="Shape 12"/>
          <p:cNvSpPr/>
          <p:nvPr/>
        </p:nvSpPr>
        <p:spPr>
          <a:xfrm>
            <a:off x="731520" y="4748215"/>
            <a:ext cx="10698480" cy="0"/>
          </a:xfrm>
          <a:prstGeom prst="line">
            <a:avLst/>
          </a:prstGeom>
          <a:noFill/>
          <a:ln w="9525">
            <a:solidFill>
              <a:srgbClr val="4F5358"/>
            </a:solidFill>
            <a:prstDash val="solid"/>
          </a:ln>
        </p:spPr>
      </p:sp>
      <p:sp>
        <p:nvSpPr>
          <p:cNvPr id="15" name="Text 13"/>
          <p:cNvSpPr/>
          <p:nvPr/>
        </p:nvSpPr>
        <p:spPr>
          <a:xfrm>
            <a:off x="731520" y="4903663"/>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04</a:t>
            </a:r>
            <a:endParaRPr lang="en-US" sz="2200" dirty="0"/>
          </a:p>
        </p:txBody>
      </p:sp>
      <p:sp>
        <p:nvSpPr>
          <p:cNvPr id="16" name="Text 14"/>
          <p:cNvSpPr/>
          <p:nvPr/>
        </p:nvSpPr>
        <p:spPr>
          <a:xfrm>
            <a:off x="2286000" y="4903663"/>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Instruments and</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Discoveries</a:t>
            </a:r>
            <a:endParaRPr lang="en-US" sz="2200" dirty="0"/>
          </a:p>
        </p:txBody>
      </p:sp>
      <p:sp>
        <p:nvSpPr>
          <p:cNvPr id="17" name="Text 15"/>
          <p:cNvSpPr/>
          <p:nvPr/>
        </p:nvSpPr>
        <p:spPr>
          <a:xfrm>
            <a:off x="6492240" y="4903663"/>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Onboard cameras, breathtaking first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images, and exoplanet research</a:t>
            </a:r>
            <a:endParaRPr lang="en-US" sz="2000" dirty="0"/>
          </a:p>
        </p:txBody>
      </p:sp>
      <p:sp>
        <p:nvSpPr>
          <p:cNvPr id="18" name="Text 1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21417"/>
        </a:solidFill>
      </p:bgPr>
    </p:bg>
    <p:spTree>
      <p:nvGrpSpPr>
        <p:cNvPr id="1" name=""/>
        <p:cNvGrpSpPr/>
        <p:nvPr/>
      </p:nvGrpSpPr>
      <p:grpSpPr>
        <a:xfrm>
          <a:off x="0" y="0"/>
          <a:ext cx="0" cy="0"/>
          <a:chOff x="0" y="0"/>
          <a:chExt cx="0" cy="0"/>
        </a:xfrm>
      </p:grpSpPr>
      <p:pic>
        <p:nvPicPr>
          <p:cNvPr id="2" name="Image 0" descr="Illustration of the slide topic">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NEW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An Unprecedented</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International Space</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Odyssey</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The James Webb Telescope in 4 Key Figures</a:t>
            </a:r>
            <a:endParaRPr lang="en-US" sz="3000" dirty="0"/>
          </a:p>
        </p:txBody>
      </p:sp>
      <p:sp>
        <p:nvSpPr>
          <p:cNvPr id="3" name="Shape 1"/>
          <p:cNvSpPr/>
          <p:nvPr/>
        </p:nvSpPr>
        <p:spPr>
          <a:xfrm>
            <a:off x="731520" y="2298741"/>
            <a:ext cx="2427732" cy="2880360"/>
          </a:xfrm>
          <a:prstGeom prst="roundRect">
            <a:avLst>
              <a:gd name="adj" fmla="val 5273"/>
            </a:avLst>
          </a:prstGeom>
          <a:solidFill>
            <a:srgbClr val="1C1F22"/>
          </a:solidFill>
          <a:ln w="12700">
            <a:solidFill>
              <a:srgbClr val="1C1F22">
                <a:alpha val="0"/>
              </a:srgbClr>
            </a:solidFill>
            <a:prstDash val="solid"/>
          </a:ln>
        </p:spPr>
      </p:sp>
      <p:sp>
        <p:nvSpPr>
          <p:cNvPr id="4" name="Shape 2"/>
          <p:cNvSpPr/>
          <p:nvPr/>
        </p:nvSpPr>
        <p:spPr>
          <a:xfrm>
            <a:off x="822960" y="2298741"/>
            <a:ext cx="2244852" cy="73152"/>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042416" y="2701077"/>
            <a:ext cx="1805940" cy="492760"/>
          </a:xfrm>
          <a:prstGeom prst="rect">
            <a:avLst/>
          </a:prstGeom>
          <a:noFill/>
          <a:ln/>
        </p:spPr>
        <p:txBody>
          <a:bodyPr wrap="none" lIns="0" tIns="0" rIns="0" bIns="0" rtlCol="0" anchor="t"/>
          <a:lstStyle/>
          <a:p>
            <a:pPr algn="ctr" indent="0" marL="0">
              <a:lnSpc>
                <a:spcPts val="3808"/>
              </a:lnSpc>
              <a:buNone/>
            </a:pPr>
            <a:r>
              <a:rPr lang="en-US" sz="3400" b="1" dirty="0">
                <a:solidFill>
                  <a:srgbClr val="E4E7EA"/>
                </a:solidFill>
                <a:latin typeface="Instrument Sans" pitchFamily="34" charset="0"/>
                <a:ea typeface="Instrument Sans" pitchFamily="34" charset="-122"/>
                <a:cs typeface="Instrument Sans" pitchFamily="34" charset="-120"/>
              </a:rPr>
              <a:t>≈ $10B</a:t>
            </a:r>
            <a:endParaRPr lang="en-US" sz="3400" dirty="0"/>
          </a:p>
        </p:txBody>
      </p:sp>
      <p:sp>
        <p:nvSpPr>
          <p:cNvPr id="6" name="Text 4"/>
          <p:cNvSpPr/>
          <p:nvPr/>
        </p:nvSpPr>
        <p:spPr>
          <a:xfrm>
            <a:off x="1042416" y="3504733"/>
            <a:ext cx="1805940" cy="690880"/>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Estimated</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total cost</a:t>
            </a:r>
            <a:endParaRPr lang="en-US" sz="2200" dirty="0"/>
          </a:p>
        </p:txBody>
      </p:sp>
      <p:sp>
        <p:nvSpPr>
          <p:cNvPr id="7" name="Shape 5"/>
          <p:cNvSpPr/>
          <p:nvPr/>
        </p:nvSpPr>
        <p:spPr>
          <a:xfrm>
            <a:off x="3488436" y="2298741"/>
            <a:ext cx="2427732" cy="2880360"/>
          </a:xfrm>
          <a:prstGeom prst="roundRect">
            <a:avLst>
              <a:gd name="adj" fmla="val 5273"/>
            </a:avLst>
          </a:prstGeom>
          <a:solidFill>
            <a:srgbClr val="1C1F22"/>
          </a:solidFill>
          <a:ln w="12700">
            <a:solidFill>
              <a:srgbClr val="1C1F22">
                <a:alpha val="0"/>
              </a:srgbClr>
            </a:solidFill>
            <a:prstDash val="solid"/>
          </a:ln>
        </p:spPr>
      </p:sp>
      <p:sp>
        <p:nvSpPr>
          <p:cNvPr id="8" name="Shape 6"/>
          <p:cNvSpPr/>
          <p:nvPr/>
        </p:nvSpPr>
        <p:spPr>
          <a:xfrm>
            <a:off x="3579876" y="2298741"/>
            <a:ext cx="2244852" cy="73152"/>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3799332" y="2701077"/>
            <a:ext cx="1805940" cy="492760"/>
          </a:xfrm>
          <a:prstGeom prst="rect">
            <a:avLst/>
          </a:prstGeom>
          <a:noFill/>
          <a:ln/>
        </p:spPr>
        <p:txBody>
          <a:bodyPr wrap="none" lIns="0" tIns="0" rIns="0" bIns="0" rtlCol="0" anchor="t"/>
          <a:lstStyle/>
          <a:p>
            <a:pPr algn="ctr" indent="0" marL="0">
              <a:lnSpc>
                <a:spcPts val="3808"/>
              </a:lnSpc>
              <a:buNone/>
            </a:pPr>
            <a:r>
              <a:rPr lang="en-US" sz="3400" b="1" dirty="0">
                <a:solidFill>
                  <a:srgbClr val="E4E7EA"/>
                </a:solidFill>
                <a:latin typeface="Instrument Sans" pitchFamily="34" charset="0"/>
                <a:ea typeface="Instrument Sans" pitchFamily="34" charset="-122"/>
                <a:cs typeface="Instrument Sans" pitchFamily="34" charset="-120"/>
              </a:rPr>
              <a:t>6.5 m</a:t>
            </a:r>
            <a:endParaRPr lang="en-US" sz="3400" dirty="0"/>
          </a:p>
        </p:txBody>
      </p:sp>
      <p:sp>
        <p:nvSpPr>
          <p:cNvPr id="10" name="Text 8"/>
          <p:cNvSpPr/>
          <p:nvPr/>
        </p:nvSpPr>
        <p:spPr>
          <a:xfrm>
            <a:off x="3799332" y="3504733"/>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Primary</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mirror</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(Hubble: 2.4</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m)</a:t>
            </a:r>
            <a:endParaRPr lang="en-US" sz="2200" dirty="0"/>
          </a:p>
        </p:txBody>
      </p:sp>
      <p:sp>
        <p:nvSpPr>
          <p:cNvPr id="11" name="Shape 9"/>
          <p:cNvSpPr/>
          <p:nvPr/>
        </p:nvSpPr>
        <p:spPr>
          <a:xfrm>
            <a:off x="6245352" y="2298741"/>
            <a:ext cx="2427732" cy="2880360"/>
          </a:xfrm>
          <a:prstGeom prst="roundRect">
            <a:avLst>
              <a:gd name="adj" fmla="val 5273"/>
            </a:avLst>
          </a:prstGeom>
          <a:solidFill>
            <a:srgbClr val="1C1F22"/>
          </a:solidFill>
          <a:ln w="12700">
            <a:solidFill>
              <a:srgbClr val="1C1F22">
                <a:alpha val="0"/>
              </a:srgbClr>
            </a:solidFill>
            <a:prstDash val="solid"/>
          </a:ln>
        </p:spPr>
      </p:sp>
      <p:sp>
        <p:nvSpPr>
          <p:cNvPr id="12" name="Shape 10"/>
          <p:cNvSpPr/>
          <p:nvPr/>
        </p:nvSpPr>
        <p:spPr>
          <a:xfrm>
            <a:off x="6336792" y="2298741"/>
            <a:ext cx="2244852" cy="73152"/>
          </a:xfrm>
          <a:prstGeom prst="roundRect">
            <a:avLst>
              <a:gd name="adj" fmla="val 50000"/>
            </a:avLst>
          </a:prstGeom>
          <a:solidFill>
            <a:srgbClr val="E4E7EA"/>
          </a:solidFill>
          <a:ln w="12700">
            <a:solidFill>
              <a:srgbClr val="E4E7EA">
                <a:alpha val="0"/>
              </a:srgbClr>
            </a:solidFill>
            <a:prstDash val="solid"/>
          </a:ln>
        </p:spPr>
      </p:sp>
      <p:sp>
        <p:nvSpPr>
          <p:cNvPr id="13" name="Text 11"/>
          <p:cNvSpPr/>
          <p:nvPr/>
        </p:nvSpPr>
        <p:spPr>
          <a:xfrm>
            <a:off x="6556248" y="2701077"/>
            <a:ext cx="1805940" cy="492760"/>
          </a:xfrm>
          <a:prstGeom prst="rect">
            <a:avLst/>
          </a:prstGeom>
          <a:noFill/>
          <a:ln/>
        </p:spPr>
        <p:txBody>
          <a:bodyPr wrap="none" lIns="0" tIns="0" rIns="0" bIns="0" rtlCol="0" anchor="t"/>
          <a:lstStyle/>
          <a:p>
            <a:pPr algn="ctr" indent="0" marL="0">
              <a:lnSpc>
                <a:spcPts val="3808"/>
              </a:lnSpc>
              <a:buNone/>
            </a:pPr>
            <a:r>
              <a:rPr lang="en-US" sz="3400" b="1" dirty="0">
                <a:solidFill>
                  <a:srgbClr val="E4E7EA"/>
                </a:solidFill>
                <a:latin typeface="Instrument Sans" pitchFamily="34" charset="0"/>
                <a:ea typeface="Instrument Sans" pitchFamily="34" charset="-122"/>
                <a:cs typeface="Instrument Sans" pitchFamily="34" charset="-120"/>
              </a:rPr>
              <a:t>1.5M km</a:t>
            </a:r>
            <a:endParaRPr lang="en-US" sz="3400" dirty="0"/>
          </a:p>
        </p:txBody>
      </p:sp>
      <p:sp>
        <p:nvSpPr>
          <p:cNvPr id="14" name="Text 12"/>
          <p:cNvSpPr/>
          <p:nvPr/>
        </p:nvSpPr>
        <p:spPr>
          <a:xfrm>
            <a:off x="6556248" y="3504733"/>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Distance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from Earth,</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at the L2</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point</a:t>
            </a:r>
            <a:endParaRPr lang="en-US" sz="2200" dirty="0"/>
          </a:p>
        </p:txBody>
      </p:sp>
      <p:sp>
        <p:nvSpPr>
          <p:cNvPr id="15" name="Shape 13"/>
          <p:cNvSpPr/>
          <p:nvPr/>
        </p:nvSpPr>
        <p:spPr>
          <a:xfrm>
            <a:off x="9002268" y="2298741"/>
            <a:ext cx="2427732" cy="2880360"/>
          </a:xfrm>
          <a:prstGeom prst="roundRect">
            <a:avLst>
              <a:gd name="adj" fmla="val 5273"/>
            </a:avLst>
          </a:prstGeom>
          <a:solidFill>
            <a:srgbClr val="1C1F22"/>
          </a:solidFill>
          <a:ln w="12700">
            <a:solidFill>
              <a:srgbClr val="1C1F22">
                <a:alpha val="0"/>
              </a:srgbClr>
            </a:solidFill>
            <a:prstDash val="solid"/>
          </a:ln>
        </p:spPr>
      </p:sp>
      <p:sp>
        <p:nvSpPr>
          <p:cNvPr id="16" name="Shape 14"/>
          <p:cNvSpPr/>
          <p:nvPr/>
        </p:nvSpPr>
        <p:spPr>
          <a:xfrm>
            <a:off x="9093708" y="2298741"/>
            <a:ext cx="2244852" cy="73152"/>
          </a:xfrm>
          <a:prstGeom prst="roundRect">
            <a:avLst>
              <a:gd name="adj" fmla="val 50000"/>
            </a:avLst>
          </a:prstGeom>
          <a:solidFill>
            <a:srgbClr val="E4E7EA"/>
          </a:solidFill>
          <a:ln w="12700">
            <a:solidFill>
              <a:srgbClr val="E4E7EA">
                <a:alpha val="0"/>
              </a:srgbClr>
            </a:solidFill>
            <a:prstDash val="solid"/>
          </a:ln>
        </p:spPr>
      </p:sp>
      <p:sp>
        <p:nvSpPr>
          <p:cNvPr id="17" name="Text 15"/>
          <p:cNvSpPr/>
          <p:nvPr/>
        </p:nvSpPr>
        <p:spPr>
          <a:xfrm>
            <a:off x="9313164" y="2701077"/>
            <a:ext cx="1805940" cy="492760"/>
          </a:xfrm>
          <a:prstGeom prst="rect">
            <a:avLst/>
          </a:prstGeom>
          <a:noFill/>
          <a:ln/>
        </p:spPr>
        <p:txBody>
          <a:bodyPr wrap="none" lIns="0" tIns="0" rIns="0" bIns="0" rtlCol="0" anchor="t"/>
          <a:lstStyle/>
          <a:p>
            <a:pPr algn="ctr" indent="0" marL="0">
              <a:lnSpc>
                <a:spcPts val="3808"/>
              </a:lnSpc>
              <a:buNone/>
            </a:pPr>
            <a:r>
              <a:rPr lang="en-US" sz="3400" b="1" dirty="0">
                <a:solidFill>
                  <a:srgbClr val="E4E7EA"/>
                </a:solidFill>
                <a:latin typeface="Instrument Sans" pitchFamily="34" charset="0"/>
                <a:ea typeface="Instrument Sans" pitchFamily="34" charset="-122"/>
                <a:cs typeface="Instrument Sans" pitchFamily="34" charset="-120"/>
              </a:rPr>
              <a:t>344</a:t>
            </a:r>
            <a:endParaRPr lang="en-US" sz="3400" dirty="0"/>
          </a:p>
        </p:txBody>
      </p:sp>
      <p:sp>
        <p:nvSpPr>
          <p:cNvPr id="18" name="Text 16"/>
          <p:cNvSpPr/>
          <p:nvPr/>
        </p:nvSpPr>
        <p:spPr>
          <a:xfrm>
            <a:off x="9313164" y="3504733"/>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Single points</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of failure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during</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deployment</a:t>
            </a:r>
            <a:endParaRPr lang="en-US" sz="22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21417"/>
        </a:solidFill>
      </p:bgPr>
    </p:bg>
    <p:spTree>
      <p:nvGrpSpPr>
        <p:cNvPr id="1" name=""/>
        <p:cNvGrpSpPr/>
        <p:nvPr/>
      </p:nvGrpSpPr>
      <p:grpSpPr>
        <a:xfrm>
          <a:off x="0" y="0"/>
          <a:ext cx="0" cy="0"/>
          <a:chOff x="0" y="0"/>
          <a:chExt cx="0" cy="0"/>
        </a:xfrm>
      </p:grpSpPr>
      <p:pic>
        <p:nvPicPr>
          <p:cNvPr id="2" name="Image 0" descr="Illustration of the slide topic">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NEW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Infrared Vision:</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Looking Back in</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Cosmic Time</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The Redshifting of Light</a:t>
            </a:r>
            <a:endParaRPr lang="en-US" sz="3000" dirty="0"/>
          </a:p>
        </p:txBody>
      </p:sp>
      <p:sp>
        <p:nvSpPr>
          <p:cNvPr id="3" name="Shape 1"/>
          <p:cNvSpPr/>
          <p:nvPr/>
        </p:nvSpPr>
        <p:spPr>
          <a:xfrm>
            <a:off x="731520" y="1778305"/>
            <a:ext cx="10698480" cy="4249928"/>
          </a:xfrm>
          <a:prstGeom prst="roundRect">
            <a:avLst>
              <a:gd name="adj" fmla="val 3443"/>
            </a:avLst>
          </a:prstGeom>
          <a:solidFill>
            <a:srgbClr val="2B2D30"/>
          </a:solidFill>
          <a:ln w="12700">
            <a:solidFill>
              <a:srgbClr val="2B2D30">
                <a:alpha val="0"/>
              </a:srgbClr>
            </a:solidFill>
            <a:prstDash val="solid"/>
          </a:ln>
        </p:spPr>
      </p:sp>
      <p:sp>
        <p:nvSpPr>
          <p:cNvPr id="4" name="Shape 2"/>
          <p:cNvSpPr/>
          <p:nvPr/>
        </p:nvSpPr>
        <p:spPr>
          <a:xfrm>
            <a:off x="731520" y="1778305"/>
            <a:ext cx="146304" cy="4249928"/>
          </a:xfrm>
          <a:prstGeom prst="rect">
            <a:avLst/>
          </a:prstGeom>
          <a:solidFill>
            <a:srgbClr val="E4E7EA"/>
          </a:solidFill>
          <a:ln w="12700">
            <a:solidFill>
              <a:srgbClr val="E4E7EA">
                <a:alpha val="0"/>
              </a:srgbClr>
            </a:solidFill>
            <a:prstDash val="solid"/>
          </a:ln>
        </p:spPr>
      </p:sp>
      <p:sp>
        <p:nvSpPr>
          <p:cNvPr id="5" name="Text 3"/>
          <p:cNvSpPr/>
          <p:nvPr/>
        </p:nvSpPr>
        <p:spPr>
          <a:xfrm>
            <a:off x="1188720" y="2089201"/>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KEY TAKEAWAY</a:t>
            </a:r>
            <a:endParaRPr lang="en-US" sz="1400" dirty="0"/>
          </a:p>
        </p:txBody>
      </p:sp>
      <p:sp>
        <p:nvSpPr>
          <p:cNvPr id="6" name="Text 4"/>
          <p:cNvSpPr/>
          <p:nvPr/>
        </p:nvSpPr>
        <p:spPr>
          <a:xfrm>
            <a:off x="1188720" y="2637841"/>
            <a:ext cx="9619488" cy="535940"/>
          </a:xfrm>
          <a:prstGeom prst="rect">
            <a:avLst/>
          </a:prstGeom>
          <a:noFill/>
          <a:ln/>
        </p:spPr>
        <p:txBody>
          <a:bodyPr wrap="none" lIns="0" tIns="0" rIns="0" bIns="0" rtlCol="0" anchor="t"/>
          <a:lstStyle/>
          <a:p>
            <a:pPr algn="l" indent="0" marL="0">
              <a:lnSpc>
                <a:spcPts val="4148"/>
              </a:lnSpc>
              <a:buNone/>
            </a:pPr>
            <a:r>
              <a:rPr lang="en-US" sz="3400" b="1" dirty="0">
                <a:solidFill>
                  <a:srgbClr val="E4E7EA"/>
                </a:solidFill>
                <a:latin typeface="Instrument Sans" pitchFamily="34" charset="0"/>
                <a:ea typeface="Instrument Sans" pitchFamily="34" charset="-122"/>
                <a:cs typeface="Instrument Sans" pitchFamily="34" charset="-120"/>
              </a:rPr>
              <a:t>Cosmological Redshift</a:t>
            </a:r>
            <a:endParaRPr lang="en-US" sz="3400" dirty="0"/>
          </a:p>
        </p:txBody>
      </p:sp>
      <p:sp>
        <p:nvSpPr>
          <p:cNvPr id="7" name="Text 5"/>
          <p:cNvSpPr/>
          <p:nvPr/>
        </p:nvSpPr>
        <p:spPr>
          <a:xfrm>
            <a:off x="1188720" y="3393237"/>
            <a:ext cx="9619488" cy="2333244"/>
          </a:xfrm>
          <a:prstGeom prst="rect">
            <a:avLst/>
          </a:prstGeom>
          <a:noFill/>
          <a:ln/>
        </p:spPr>
        <p:txBody>
          <a:bodyPr wrap="none" lIns="0" tIns="0" rIns="0" bIns="0" rtlCol="0" anchor="t"/>
          <a:lstStyle/>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Light from distant galaxies has been traveling for</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more than 13 billion years. Due to the expansion of</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the Universe, its wavelengths stretch: radiation once</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emitted in the visible spectrum reaches us today in</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the form of infrared radiation.</a:t>
            </a:r>
            <a:endParaRPr lang="en-US" sz="3000" dirty="0"/>
          </a:p>
        </p:txBody>
      </p:sp>
      <p:sp>
        <p:nvSpPr>
          <p:cNvPr id="8" name="Text 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The Vital Advantages of the Infrared Spectrum</a:t>
            </a:r>
            <a:endParaRPr lang="en-US" sz="3000" dirty="0"/>
          </a:p>
        </p:txBody>
      </p:sp>
      <p:sp>
        <p:nvSpPr>
          <p:cNvPr id="3" name="Shape 1"/>
          <p:cNvSpPr/>
          <p:nvPr/>
        </p:nvSpPr>
        <p:spPr>
          <a:xfrm>
            <a:off x="749808" y="1919630"/>
            <a:ext cx="102870" cy="10287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57275" y="1761896"/>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Webb observes the electromagnetic spectrum between 0.6 and</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28.5 micrometers, spanning from visible red to mid-infrared.</a:t>
            </a:r>
            <a:endParaRPr lang="en-US" sz="2700" dirty="0"/>
          </a:p>
        </p:txBody>
      </p:sp>
      <p:sp>
        <p:nvSpPr>
          <p:cNvPr id="5" name="Shape 3"/>
          <p:cNvSpPr/>
          <p:nvPr/>
        </p:nvSpPr>
        <p:spPr>
          <a:xfrm>
            <a:off x="749808" y="3071774"/>
            <a:ext cx="102870" cy="10287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57275" y="2914040"/>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Infrared radiation cuts through the clouds of interstellar dust</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that conceal stellar birthplaces.</a:t>
            </a:r>
            <a:endParaRPr lang="en-US" sz="2700" dirty="0"/>
          </a:p>
        </p:txBody>
      </p:sp>
      <p:sp>
        <p:nvSpPr>
          <p:cNvPr id="7" name="Shape 5"/>
          <p:cNvSpPr/>
          <p:nvPr/>
        </p:nvSpPr>
        <p:spPr>
          <a:xfrm>
            <a:off x="749808" y="4223918"/>
            <a:ext cx="102870" cy="10287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57275" y="4066184"/>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It allows direct observation of galaxies formed just a few</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hundred million years after the Big Bang.</a:t>
            </a:r>
            <a:endParaRPr lang="en-US" sz="2700" dirty="0"/>
          </a:p>
        </p:txBody>
      </p:sp>
      <p:sp>
        <p:nvSpPr>
          <p:cNvPr id="9" name="Shape 7"/>
          <p:cNvSpPr/>
          <p:nvPr/>
        </p:nvSpPr>
        <p:spPr>
          <a:xfrm>
            <a:off x="749808" y="5376062"/>
            <a:ext cx="102870" cy="10287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57275" y="5218328"/>
            <a:ext cx="10372725" cy="845820"/>
          </a:xfrm>
          <a:prstGeom prst="rect">
            <a:avLst/>
          </a:prstGeom>
          <a:noFill/>
          <a:ln/>
        </p:spPr>
        <p:txBody>
          <a:bodyPr wrap="none" lIns="0" tIns="0" rIns="0" bIns="0" rtlCol="0" anchor="t"/>
          <a:lstStyle/>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It provides unprecedented spectral resolution to detect</a:t>
            </a:r>
            <a:endParaRPr lang="en-US" sz="2700" dirty="0"/>
          </a:p>
          <a:p>
            <a:pPr algn="l" indent="0" marL="0">
              <a:lnSpc>
                <a:spcPts val="3294"/>
              </a:lnSpc>
              <a:buNone/>
            </a:pPr>
            <a:r>
              <a:rPr lang="en-US" sz="2700" dirty="0">
                <a:solidFill>
                  <a:srgbClr val="F4F6F8"/>
                </a:solidFill>
                <a:latin typeface="Instrument Sans" pitchFamily="34" charset="0"/>
                <a:ea typeface="Instrument Sans" pitchFamily="34" charset="-122"/>
                <a:cs typeface="Instrument Sans" pitchFamily="34" charset="-120"/>
              </a:rPr>
              <a:t>molecules in the atmospheres of distant exoplanets.</a:t>
            </a:r>
            <a:endParaRPr lang="en-US" sz="27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1417"/>
        </a:solidFill>
      </p:bgPr>
    </p:bg>
    <p:spTree>
      <p:nvGrpSpPr>
        <p:cNvPr id="1" name=""/>
        <p:cNvGrpSpPr/>
        <p:nvPr/>
      </p:nvGrpSpPr>
      <p:grpSpPr>
        <a:xfrm>
          <a:off x="0" y="0"/>
          <a:ext cx="0" cy="0"/>
          <a:chOff x="0" y="0"/>
          <a:chExt cx="0" cy="0"/>
        </a:xfrm>
      </p:grpSpPr>
      <p:pic>
        <p:nvPicPr>
          <p:cNvPr id="2" name="Image 0" descr="Illustration of the slide topic">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NEW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Extreme Engineering:</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Giant Mirror and</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Cryogenics</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Technical Face-Off: Hubble vs. Webb</a:t>
            </a:r>
            <a:endParaRPr lang="en-US" sz="3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31520" y="1706880"/>
          <a:ext cx="10698480" cy="4437888"/>
        </p:xfrm>
        <a:graphic>
          <a:graphicData uri="http://schemas.openxmlformats.org/drawingml/2006/table">
            <a:tbl>
              <a:tblPr/>
              <a:tblGrid>
                <a:gridCol w="3566160"/>
                <a:gridCol w="3566160"/>
                <a:gridCol w="3566160"/>
              </a:tblGrid>
              <a:tr h="533061">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Feature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Hubble (1990)</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James Webb (2021)</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r>
              <a:tr h="53306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Mirror Diameter</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2.4 meters</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6.5 meters</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Collecting Area</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Approximately 4.5 m²</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Approximately 25 m² (five</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times larger)</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Light Ranges</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Ultraviolet and visible</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(minimal infrared)</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Near- and mid-infrared</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(from 0.6 µm)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Orbital Location</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Low Earth orbit (540 km)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Lagrange point L2 (1.5</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million km)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Crewed Servicing</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Serviceable by space</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shuttle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No crewed servicing</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possible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bl>
          </a:graphicData>
        </a:graphic>
      </p:graphicFrame>
      <p:sp>
        <p:nvSpPr>
          <p:cNvPr id="4" name="Text 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An Origami Mirror and a Sunshield</a:t>
            </a:r>
            <a:endParaRPr lang="en-US" sz="3000" dirty="0"/>
          </a:p>
        </p:txBody>
      </p:sp>
      <p:sp>
        <p:nvSpPr>
          <p:cNvPr id="3" name="Shape 1"/>
          <p:cNvSpPr/>
          <p:nvPr/>
        </p:nvSpPr>
        <p:spPr>
          <a:xfrm>
            <a:off x="731520" y="1748191"/>
            <a:ext cx="5166360" cy="4329176"/>
          </a:xfrm>
          <a:prstGeom prst="roundRect">
            <a:avLst>
              <a:gd name="adj" fmla="val 2957"/>
            </a:avLst>
          </a:prstGeom>
          <a:solidFill>
            <a:srgbClr val="1C1F22"/>
          </a:solidFill>
          <a:ln w="12700">
            <a:solidFill>
              <a:srgbClr val="1C1F22">
                <a:alpha val="0"/>
              </a:srgbClr>
            </a:solidFill>
            <a:prstDash val="solid"/>
          </a:ln>
        </p:spPr>
      </p:sp>
      <p:sp>
        <p:nvSpPr>
          <p:cNvPr id="4" name="Shape 2"/>
          <p:cNvSpPr/>
          <p:nvPr/>
        </p:nvSpPr>
        <p:spPr>
          <a:xfrm>
            <a:off x="1060704" y="2160560"/>
            <a:ext cx="91440" cy="91440"/>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353312" y="2059087"/>
            <a:ext cx="4233672" cy="597916"/>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18 hexagonal segments made of</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solid beryllium.</a:t>
            </a:r>
            <a:endParaRPr lang="en-US" sz="1900" dirty="0"/>
          </a:p>
        </p:txBody>
      </p:sp>
      <p:sp>
        <p:nvSpPr>
          <p:cNvPr id="6" name="Shape 4"/>
          <p:cNvSpPr/>
          <p:nvPr/>
        </p:nvSpPr>
        <p:spPr>
          <a:xfrm>
            <a:off x="1060704" y="3003840"/>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2902367"/>
            <a:ext cx="4233672" cy="597916"/>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Coated with a thin layer of gold</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optimizing infrared reflection.</a:t>
            </a:r>
            <a:endParaRPr lang="en-US" sz="1900" dirty="0"/>
          </a:p>
        </p:txBody>
      </p:sp>
      <p:sp>
        <p:nvSpPr>
          <p:cNvPr id="8" name="Shape 6"/>
          <p:cNvSpPr/>
          <p:nvPr/>
        </p:nvSpPr>
        <p:spPr>
          <a:xfrm>
            <a:off x="1060704" y="3847120"/>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3745647"/>
            <a:ext cx="4233672" cy="597916"/>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Mirror folded to fit inside the Ariane 5</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fairing, then deployed in space.</a:t>
            </a:r>
            <a:endParaRPr lang="en-US" sz="1900" dirty="0"/>
          </a:p>
        </p:txBody>
      </p:sp>
      <p:sp>
        <p:nvSpPr>
          <p:cNvPr id="10" name="Shape 8"/>
          <p:cNvSpPr/>
          <p:nvPr/>
        </p:nvSpPr>
        <p:spPr>
          <a:xfrm>
            <a:off x="1060704" y="4690400"/>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4588927"/>
            <a:ext cx="4233672" cy="597916"/>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Nanometric alignment of mirrors to</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function as a single optic.</a:t>
            </a:r>
            <a:endParaRPr lang="en-US" sz="1900" dirty="0"/>
          </a:p>
        </p:txBody>
      </p:sp>
      <p:sp>
        <p:nvSpPr>
          <p:cNvPr id="12" name="Shape 10"/>
          <p:cNvSpPr/>
          <p:nvPr/>
        </p:nvSpPr>
        <p:spPr>
          <a:xfrm>
            <a:off x="6263640" y="1748191"/>
            <a:ext cx="5166360" cy="4329176"/>
          </a:xfrm>
          <a:prstGeom prst="roundRect">
            <a:avLst>
              <a:gd name="adj" fmla="val 2957"/>
            </a:avLst>
          </a:prstGeom>
          <a:solidFill>
            <a:srgbClr val="1C1F22"/>
          </a:solidFill>
          <a:ln w="12700">
            <a:solidFill>
              <a:srgbClr val="1C1F22">
                <a:alpha val="0"/>
              </a:srgbClr>
            </a:solidFill>
            <a:prstDash val="solid"/>
          </a:ln>
        </p:spPr>
      </p:sp>
      <p:sp>
        <p:nvSpPr>
          <p:cNvPr id="13" name="Shape 11"/>
          <p:cNvSpPr/>
          <p:nvPr/>
        </p:nvSpPr>
        <p:spPr>
          <a:xfrm>
            <a:off x="6592824" y="2160560"/>
            <a:ext cx="91440" cy="91440"/>
          </a:xfrm>
          <a:prstGeom prst="roundRect">
            <a:avLst>
              <a:gd name="adj" fmla="val 50000"/>
            </a:avLst>
          </a:prstGeom>
          <a:solidFill>
            <a:srgbClr val="E4E7EA"/>
          </a:solidFill>
          <a:ln w="12700">
            <a:solidFill>
              <a:srgbClr val="E4E7EA">
                <a:alpha val="0"/>
              </a:srgbClr>
            </a:solidFill>
            <a:prstDash val="solid"/>
          </a:ln>
        </p:spPr>
      </p:sp>
      <p:sp>
        <p:nvSpPr>
          <p:cNvPr id="14" name="Text 12"/>
          <p:cNvSpPr/>
          <p:nvPr/>
        </p:nvSpPr>
        <p:spPr>
          <a:xfrm>
            <a:off x="6885432" y="2059087"/>
            <a:ext cx="4233672" cy="892302"/>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Sunshield composed of 5 Kapton</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layers measuring the size of a tennis</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court (21 m × 14 m).</a:t>
            </a:r>
            <a:endParaRPr lang="en-US" sz="1900" dirty="0"/>
          </a:p>
        </p:txBody>
      </p:sp>
      <p:sp>
        <p:nvSpPr>
          <p:cNvPr id="15" name="Shape 13"/>
          <p:cNvSpPr/>
          <p:nvPr/>
        </p:nvSpPr>
        <p:spPr>
          <a:xfrm>
            <a:off x="6592824" y="3298226"/>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3196753"/>
            <a:ext cx="4233672" cy="597916"/>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Maintains the shaded side below 50</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kelvins, or approximately −223 °C.</a:t>
            </a:r>
            <a:endParaRPr lang="en-US" sz="1900" dirty="0"/>
          </a:p>
        </p:txBody>
      </p:sp>
      <p:sp>
        <p:nvSpPr>
          <p:cNvPr id="17" name="Shape 15"/>
          <p:cNvSpPr/>
          <p:nvPr/>
        </p:nvSpPr>
        <p:spPr>
          <a:xfrm>
            <a:off x="6592824" y="4141506"/>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4040033"/>
            <a:ext cx="4233672" cy="892302"/>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Total insulating shield against the</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Sun, Earth, and Moon, which are</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always aligned.</a:t>
            </a:r>
            <a:endParaRPr lang="en-US" sz="1900" dirty="0"/>
          </a:p>
        </p:txBody>
      </p:sp>
      <p:sp>
        <p:nvSpPr>
          <p:cNvPr id="19" name="Shape 17"/>
          <p:cNvSpPr/>
          <p:nvPr/>
        </p:nvSpPr>
        <p:spPr>
          <a:xfrm>
            <a:off x="6592824" y="5279172"/>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5177699"/>
            <a:ext cx="4233672" cy="597916"/>
          </a:xfrm>
          <a:prstGeom prst="rect">
            <a:avLst/>
          </a:prstGeom>
          <a:noFill/>
          <a:ln/>
        </p:spPr>
        <p:txBody>
          <a:bodyPr wrap="none" lIns="0" tIns="0" rIns="0" bIns="0" rtlCol="0" anchor="t"/>
          <a:lstStyle/>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Additional cryogenic cooling for the</a:t>
            </a:r>
            <a:endParaRPr lang="en-US" sz="1900" dirty="0"/>
          </a:p>
          <a:p>
            <a:pPr algn="l" indent="0" marL="0">
              <a:lnSpc>
                <a:spcPts val="2318"/>
              </a:lnSpc>
              <a:buNone/>
            </a:pPr>
            <a:r>
              <a:rPr lang="en-US" sz="1900" dirty="0">
                <a:solidFill>
                  <a:srgbClr val="F4F6F8"/>
                </a:solidFill>
                <a:latin typeface="Instrument Sans" pitchFamily="34" charset="0"/>
                <a:ea typeface="Instrument Sans" pitchFamily="34" charset="-122"/>
                <a:cs typeface="Instrument Sans" pitchFamily="34" charset="-120"/>
              </a:rPr>
              <a:t>MIRI instrument down to 7 kelvins.</a:t>
            </a:r>
            <a:endParaRPr lang="en-US" sz="19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Space Deployment Timeline</a:t>
            </a:r>
            <a:endParaRPr lang="en-US" sz="3000" dirty="0"/>
          </a:p>
        </p:txBody>
      </p:sp>
      <p:sp>
        <p:nvSpPr>
          <p:cNvPr id="3" name="Shape 1"/>
          <p:cNvSpPr/>
          <p:nvPr/>
        </p:nvSpPr>
        <p:spPr>
          <a:xfrm>
            <a:off x="731520" y="3116743"/>
            <a:ext cx="10698480" cy="0"/>
          </a:xfrm>
          <a:prstGeom prst="line">
            <a:avLst/>
          </a:prstGeom>
          <a:noFill/>
          <a:ln w="17780">
            <a:solidFill>
              <a:srgbClr val="E4E7EA"/>
            </a:solidFill>
            <a:prstDash val="solid"/>
          </a:ln>
        </p:spPr>
      </p:sp>
      <p:sp>
        <p:nvSpPr>
          <p:cNvPr id="4" name="Text 2"/>
          <p:cNvSpPr/>
          <p:nvPr/>
        </p:nvSpPr>
        <p:spPr>
          <a:xfrm>
            <a:off x="731520" y="2114967"/>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December</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25, 2021</a:t>
            </a:r>
            <a:endParaRPr lang="en-US" sz="2200" dirty="0"/>
          </a:p>
        </p:txBody>
      </p:sp>
      <p:sp>
        <p:nvSpPr>
          <p:cNvPr id="5" name="Shape 3"/>
          <p:cNvSpPr/>
          <p:nvPr/>
        </p:nvSpPr>
        <p:spPr>
          <a:xfrm>
            <a:off x="731520" y="3025303"/>
            <a:ext cx="182880" cy="18288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731520" y="3528223"/>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Launch by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Ariane 5 from</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Kourou.</a:t>
            </a:r>
            <a:endParaRPr lang="en-US" sz="2000" dirty="0"/>
          </a:p>
        </p:txBody>
      </p:sp>
      <p:sp>
        <p:nvSpPr>
          <p:cNvPr id="7" name="Text 5"/>
          <p:cNvSpPr/>
          <p:nvPr/>
        </p:nvSpPr>
        <p:spPr>
          <a:xfrm>
            <a:off x="2926080" y="2114967"/>
            <a:ext cx="18288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January 2022</a:t>
            </a:r>
            <a:endParaRPr lang="en-US" sz="2200" dirty="0"/>
          </a:p>
        </p:txBody>
      </p:sp>
      <p:sp>
        <p:nvSpPr>
          <p:cNvPr id="8" name="Shape 6"/>
          <p:cNvSpPr/>
          <p:nvPr/>
        </p:nvSpPr>
        <p:spPr>
          <a:xfrm>
            <a:off x="2926080" y="3025303"/>
            <a:ext cx="182880" cy="18288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2926080" y="3528223"/>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Sunshield and</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mirror</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deployment.</a:t>
            </a:r>
            <a:endParaRPr lang="en-US" sz="2000" dirty="0"/>
          </a:p>
        </p:txBody>
      </p:sp>
      <p:sp>
        <p:nvSpPr>
          <p:cNvPr id="10" name="Text 8"/>
          <p:cNvSpPr/>
          <p:nvPr/>
        </p:nvSpPr>
        <p:spPr>
          <a:xfrm>
            <a:off x="5120640" y="2114967"/>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January 24,</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11" name="Shape 9"/>
          <p:cNvSpPr/>
          <p:nvPr/>
        </p:nvSpPr>
        <p:spPr>
          <a:xfrm>
            <a:off x="5120640" y="3025303"/>
            <a:ext cx="182880" cy="18288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5120640" y="3528223"/>
            <a:ext cx="182880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Arrival in orbit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around L2.</a:t>
            </a:r>
            <a:endParaRPr lang="en-US" sz="2000" dirty="0"/>
          </a:p>
        </p:txBody>
      </p:sp>
      <p:sp>
        <p:nvSpPr>
          <p:cNvPr id="13" name="Text 11"/>
          <p:cNvSpPr/>
          <p:nvPr/>
        </p:nvSpPr>
        <p:spPr>
          <a:xfrm>
            <a:off x="7315200" y="2114967"/>
            <a:ext cx="18288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Spring 2022</a:t>
            </a:r>
            <a:endParaRPr lang="en-US" sz="2200" dirty="0"/>
          </a:p>
        </p:txBody>
      </p:sp>
      <p:sp>
        <p:nvSpPr>
          <p:cNvPr id="14" name="Shape 12"/>
          <p:cNvSpPr/>
          <p:nvPr/>
        </p:nvSpPr>
        <p:spPr>
          <a:xfrm>
            <a:off x="7315200" y="3025303"/>
            <a:ext cx="182880" cy="182880"/>
          </a:xfrm>
          <a:prstGeom prst="roundRect">
            <a:avLst>
              <a:gd name="adj" fmla="val 50000"/>
            </a:avLst>
          </a:prstGeom>
          <a:solidFill>
            <a:srgbClr val="E4E7EA"/>
          </a:solidFill>
          <a:ln w="12700">
            <a:solidFill>
              <a:srgbClr val="E4E7EA">
                <a:alpha val="0"/>
              </a:srgbClr>
            </a:solidFill>
            <a:prstDash val="solid"/>
          </a:ln>
        </p:spPr>
      </p:sp>
      <p:sp>
        <p:nvSpPr>
          <p:cNvPr id="15" name="Text 13"/>
          <p:cNvSpPr/>
          <p:nvPr/>
        </p:nvSpPr>
        <p:spPr>
          <a:xfrm>
            <a:off x="7315200" y="3528223"/>
            <a:ext cx="1828800" cy="186842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Cooling of</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detectors and</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micrometric</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alignment of</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the 18 gold</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segments.</a:t>
            </a:r>
            <a:endParaRPr lang="en-US" sz="2000" dirty="0"/>
          </a:p>
        </p:txBody>
      </p:sp>
      <p:sp>
        <p:nvSpPr>
          <p:cNvPr id="16" name="Text 14"/>
          <p:cNvSpPr/>
          <p:nvPr/>
        </p:nvSpPr>
        <p:spPr>
          <a:xfrm>
            <a:off x="9509760" y="2114967"/>
            <a:ext cx="18288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July 12, 2022</a:t>
            </a:r>
            <a:endParaRPr lang="en-US" sz="2200" dirty="0"/>
          </a:p>
        </p:txBody>
      </p:sp>
      <p:sp>
        <p:nvSpPr>
          <p:cNvPr id="17" name="Shape 15"/>
          <p:cNvSpPr/>
          <p:nvPr/>
        </p:nvSpPr>
        <p:spPr>
          <a:xfrm>
            <a:off x="9509760" y="3025303"/>
            <a:ext cx="182880" cy="18288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9509760" y="3528223"/>
            <a:ext cx="1828800" cy="186842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Release of the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very first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full-color</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scientific</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images by</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NASA.</a:t>
            </a:r>
            <a:endParaRPr lang="en-US" sz="20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21417"/>
        </a:solidFill>
      </p:bgPr>
    </p:bg>
    <p:spTree>
      <p:nvGrpSpPr>
        <p:cNvPr id="1" name=""/>
        <p:cNvGrpSpPr/>
        <p:nvPr/>
      </p:nvGrpSpPr>
      <p:grpSpPr>
        <a:xfrm>
          <a:off x="0" y="0"/>
          <a:ext cx="0" cy="0"/>
          <a:chOff x="0" y="0"/>
          <a:chExt cx="0" cy="0"/>
        </a:xfrm>
      </p:grpSpPr>
      <p:pic>
        <p:nvPicPr>
          <p:cNvPr id="2" name="Image 0" descr="Illustration of the slide topic">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NEW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The Giant's Eyes and</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Discoveries</a:t>
            </a:r>
            <a:endParaRPr lang="en-US" sz="3800" dirty="0"/>
          </a:p>
        </p:txBody>
      </p:sp>
      <p:sp>
        <p:nvSpPr>
          <p:cNvPr id="5" name="Shape 2"/>
          <p:cNvSpPr/>
          <p:nvPr/>
        </p:nvSpPr>
        <p:spPr>
          <a:xfrm>
            <a:off x="731520" y="3046984"/>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Four Cutting-Edge Scientific Instruments</a:t>
            </a:r>
            <a:endParaRPr lang="en-US" sz="3000" dirty="0"/>
          </a:p>
        </p:txBody>
      </p:sp>
      <p:sp>
        <p:nvSpPr>
          <p:cNvPr id="3" name="Shape 1"/>
          <p:cNvSpPr/>
          <p:nvPr/>
        </p:nvSpPr>
        <p:spPr>
          <a:xfrm>
            <a:off x="731520" y="1832356"/>
            <a:ext cx="5184648" cy="1889252"/>
          </a:xfrm>
          <a:prstGeom prst="roundRect">
            <a:avLst>
              <a:gd name="adj" fmla="val 6776"/>
            </a:avLst>
          </a:prstGeom>
          <a:solidFill>
            <a:srgbClr val="1C1F22"/>
          </a:solidFill>
          <a:ln w="12700">
            <a:solidFill>
              <a:srgbClr val="1C1F22">
                <a:alpha val="0"/>
              </a:srgbClr>
            </a:solidFill>
            <a:prstDash val="solid"/>
          </a:ln>
        </p:spPr>
      </p:sp>
      <p:sp>
        <p:nvSpPr>
          <p:cNvPr id="4" name="Text 2"/>
          <p:cNvSpPr/>
          <p:nvPr/>
        </p:nvSpPr>
        <p:spPr>
          <a:xfrm>
            <a:off x="1042416" y="2143252"/>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NIRCam</a:t>
            </a:r>
            <a:endParaRPr lang="en-US" sz="1900" dirty="0"/>
          </a:p>
        </p:txBody>
      </p:sp>
      <p:sp>
        <p:nvSpPr>
          <p:cNvPr id="5" name="Text 3"/>
          <p:cNvSpPr/>
          <p:nvPr/>
        </p:nvSpPr>
        <p:spPr>
          <a:xfrm>
            <a:off x="1042416" y="2620518"/>
            <a:ext cx="4562856" cy="799338"/>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Near-infrared camera. It captures most of</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the spectacular imagery and detects the</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earliest stars.</a:t>
            </a:r>
            <a:endParaRPr lang="en-US" sz="1700" dirty="0"/>
          </a:p>
        </p:txBody>
      </p:sp>
      <p:sp>
        <p:nvSpPr>
          <p:cNvPr id="6" name="Shape 4"/>
          <p:cNvSpPr/>
          <p:nvPr/>
        </p:nvSpPr>
        <p:spPr>
          <a:xfrm>
            <a:off x="6245352" y="1832356"/>
            <a:ext cx="5184648" cy="1889252"/>
          </a:xfrm>
          <a:prstGeom prst="roundRect">
            <a:avLst>
              <a:gd name="adj" fmla="val 6776"/>
            </a:avLst>
          </a:prstGeom>
          <a:solidFill>
            <a:srgbClr val="1C1F22"/>
          </a:solidFill>
          <a:ln w="12700">
            <a:solidFill>
              <a:srgbClr val="1C1F22">
                <a:alpha val="0"/>
              </a:srgbClr>
            </a:solidFill>
            <a:prstDash val="solid"/>
          </a:ln>
        </p:spPr>
      </p:sp>
      <p:sp>
        <p:nvSpPr>
          <p:cNvPr id="7" name="Text 5"/>
          <p:cNvSpPr/>
          <p:nvPr/>
        </p:nvSpPr>
        <p:spPr>
          <a:xfrm>
            <a:off x="6556248" y="2143252"/>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NIRSpec</a:t>
            </a:r>
            <a:endParaRPr lang="en-US" sz="1900" dirty="0"/>
          </a:p>
        </p:txBody>
      </p:sp>
      <p:sp>
        <p:nvSpPr>
          <p:cNvPr id="8" name="Text 6"/>
          <p:cNvSpPr/>
          <p:nvPr/>
        </p:nvSpPr>
        <p:spPr>
          <a:xfrm>
            <a:off x="6556248" y="2620518"/>
            <a:ext cx="4562856" cy="799338"/>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Spectrograph capable of splitting and</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analyzing light from dozens of objects</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simultaneously.</a:t>
            </a:r>
            <a:endParaRPr lang="en-US" sz="1700" dirty="0"/>
          </a:p>
        </p:txBody>
      </p:sp>
      <p:sp>
        <p:nvSpPr>
          <p:cNvPr id="9" name="Shape 7"/>
          <p:cNvSpPr/>
          <p:nvPr/>
        </p:nvSpPr>
        <p:spPr>
          <a:xfrm>
            <a:off x="731520" y="4050792"/>
            <a:ext cx="5184648" cy="1889252"/>
          </a:xfrm>
          <a:prstGeom prst="roundRect">
            <a:avLst>
              <a:gd name="adj" fmla="val 6776"/>
            </a:avLst>
          </a:prstGeom>
          <a:solidFill>
            <a:srgbClr val="1C1F22"/>
          </a:solidFill>
          <a:ln w="12700">
            <a:solidFill>
              <a:srgbClr val="1C1F22">
                <a:alpha val="0"/>
              </a:srgbClr>
            </a:solidFill>
            <a:prstDash val="solid"/>
          </a:ln>
        </p:spPr>
      </p:sp>
      <p:sp>
        <p:nvSpPr>
          <p:cNvPr id="10" name="Text 8"/>
          <p:cNvSpPr/>
          <p:nvPr/>
        </p:nvSpPr>
        <p:spPr>
          <a:xfrm>
            <a:off x="1042416" y="4361688"/>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MIRI</a:t>
            </a:r>
            <a:endParaRPr lang="en-US" sz="1900" dirty="0"/>
          </a:p>
        </p:txBody>
      </p:sp>
      <p:sp>
        <p:nvSpPr>
          <p:cNvPr id="11" name="Text 9"/>
          <p:cNvSpPr/>
          <p:nvPr/>
        </p:nvSpPr>
        <p:spPr>
          <a:xfrm>
            <a:off x="1042416" y="4838954"/>
            <a:ext cx="4562856" cy="799338"/>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Mid-infrared camera and spectrograph,</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actively cooled to 7 kelvins to pierce through</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the densest dust.</a:t>
            </a:r>
            <a:endParaRPr lang="en-US" sz="1700" dirty="0"/>
          </a:p>
        </p:txBody>
      </p:sp>
      <p:sp>
        <p:nvSpPr>
          <p:cNvPr id="12" name="Shape 10"/>
          <p:cNvSpPr/>
          <p:nvPr/>
        </p:nvSpPr>
        <p:spPr>
          <a:xfrm>
            <a:off x="6245352" y="4050792"/>
            <a:ext cx="5184648" cy="1889252"/>
          </a:xfrm>
          <a:prstGeom prst="roundRect">
            <a:avLst>
              <a:gd name="adj" fmla="val 6776"/>
            </a:avLst>
          </a:prstGeom>
          <a:solidFill>
            <a:srgbClr val="1C1F22"/>
          </a:solidFill>
          <a:ln w="12700">
            <a:solidFill>
              <a:srgbClr val="1C1F22">
                <a:alpha val="0"/>
              </a:srgbClr>
            </a:solidFill>
            <a:prstDash val="solid"/>
          </a:ln>
        </p:spPr>
      </p:sp>
      <p:sp>
        <p:nvSpPr>
          <p:cNvPr id="13" name="Text 11"/>
          <p:cNvSpPr/>
          <p:nvPr/>
        </p:nvSpPr>
        <p:spPr>
          <a:xfrm>
            <a:off x="6556248" y="4361688"/>
            <a:ext cx="4562856" cy="303530"/>
          </a:xfrm>
          <a:prstGeom prst="rect">
            <a:avLst/>
          </a:prstGeom>
          <a:noFill/>
          <a:ln/>
        </p:spPr>
        <p:txBody>
          <a:bodyPr wrap="none" lIns="0" tIns="0" rIns="0" bIns="0" rtlCol="0" anchor="t"/>
          <a:lstStyle/>
          <a:p>
            <a:pPr algn="l" indent="0" marL="0">
              <a:lnSpc>
                <a:spcPts val="2318"/>
              </a:lnSpc>
              <a:buNone/>
            </a:pPr>
            <a:r>
              <a:rPr lang="en-US" sz="1900" b="1" dirty="0">
                <a:solidFill>
                  <a:srgbClr val="E4E7EA"/>
                </a:solidFill>
                <a:latin typeface="Instrument Sans" pitchFamily="34" charset="0"/>
                <a:ea typeface="Instrument Sans" pitchFamily="34" charset="-122"/>
                <a:cs typeface="Instrument Sans" pitchFamily="34" charset="-120"/>
              </a:rPr>
              <a:t>NIRISS &amp; FGS</a:t>
            </a:r>
            <a:endParaRPr lang="en-US" sz="1900" dirty="0"/>
          </a:p>
        </p:txBody>
      </p:sp>
      <p:sp>
        <p:nvSpPr>
          <p:cNvPr id="14" name="Text 12"/>
          <p:cNvSpPr/>
          <p:nvPr/>
        </p:nvSpPr>
        <p:spPr>
          <a:xfrm>
            <a:off x="6556248" y="4838954"/>
            <a:ext cx="4562856" cy="799338"/>
          </a:xfrm>
          <a:prstGeom prst="rect">
            <a:avLst/>
          </a:prstGeom>
          <a:noFill/>
          <a:ln/>
        </p:spPr>
        <p:txBody>
          <a:bodyPr wrap="none" lIns="0" tIns="0" rIns="0" bIns="0" rtlCol="0" anchor="t"/>
          <a:lstStyle/>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Combines a high-precision spectro-imager</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with the fine guidance sensor that ensures</a:t>
            </a:r>
            <a:endParaRPr lang="en-US" sz="1700" dirty="0"/>
          </a:p>
          <a:p>
            <a:pPr algn="l" indent="0" marL="0">
              <a:lnSpc>
                <a:spcPts val="2074"/>
              </a:lnSpc>
              <a:buNone/>
            </a:pPr>
            <a:r>
              <a:rPr lang="en-US" sz="1700" dirty="0">
                <a:solidFill>
                  <a:srgbClr val="F4F6F8"/>
                </a:solidFill>
                <a:latin typeface="Instrument Sans" pitchFamily="34" charset="0"/>
                <a:ea typeface="Instrument Sans" pitchFamily="34" charset="-122"/>
                <a:cs typeface="Instrument Sans" pitchFamily="34" charset="-120"/>
              </a:rPr>
              <a:t>ultra-stable telescope pointing.</a:t>
            </a:r>
            <a:endParaRPr lang="en-US" sz="1700" dirty="0"/>
          </a:p>
        </p:txBody>
      </p:sp>
      <p:sp>
        <p:nvSpPr>
          <p:cNvPr id="15" name="Text 1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Hubble and Webb: A Collaborative Vision</a:t>
            </a:r>
            <a:endParaRPr lang="en-US" sz="3000" dirty="0"/>
          </a:p>
        </p:txBody>
      </p:sp>
      <p:sp>
        <p:nvSpPr>
          <p:cNvPr id="3" name="Shape 1"/>
          <p:cNvSpPr/>
          <p:nvPr/>
        </p:nvSpPr>
        <p:spPr>
          <a:xfrm>
            <a:off x="731520" y="1746936"/>
            <a:ext cx="5166360" cy="4332478"/>
          </a:xfrm>
          <a:prstGeom prst="roundRect">
            <a:avLst>
              <a:gd name="adj" fmla="val 2955"/>
            </a:avLst>
          </a:prstGeom>
          <a:solidFill>
            <a:srgbClr val="1C1F22"/>
          </a:solidFill>
          <a:ln w="12700">
            <a:solidFill>
              <a:srgbClr val="1C1F22">
                <a:alpha val="0"/>
              </a:srgbClr>
            </a:solidFill>
            <a:prstDash val="solid"/>
          </a:ln>
        </p:spPr>
      </p:sp>
      <p:sp>
        <p:nvSpPr>
          <p:cNvPr id="4" name="Text 2"/>
          <p:cNvSpPr/>
          <p:nvPr/>
        </p:nvSpPr>
        <p:spPr>
          <a:xfrm>
            <a:off x="1042416" y="2057832"/>
            <a:ext cx="4544568" cy="381000"/>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Hubble: The Visible Universe</a:t>
            </a:r>
            <a:endParaRPr lang="en-US" sz="2400" dirty="0"/>
          </a:p>
        </p:txBody>
      </p:sp>
      <p:sp>
        <p:nvSpPr>
          <p:cNvPr id="5" name="Shape 3"/>
          <p:cNvSpPr/>
          <p:nvPr/>
        </p:nvSpPr>
        <p:spPr>
          <a:xfrm>
            <a:off x="1042416" y="2511984"/>
            <a:ext cx="548640" cy="45720"/>
          </a:xfrm>
          <a:prstGeom prst="rect">
            <a:avLst/>
          </a:prstGeom>
          <a:solidFill>
            <a:srgbClr val="E4E7EA"/>
          </a:solidFill>
          <a:ln w="12700">
            <a:solidFill>
              <a:srgbClr val="E4E7EA">
                <a:alpha val="0"/>
              </a:srgbClr>
            </a:solidFill>
            <a:prstDash val="solid"/>
          </a:ln>
        </p:spPr>
      </p:sp>
      <p:sp>
        <p:nvSpPr>
          <p:cNvPr id="6" name="Shape 4"/>
          <p:cNvSpPr/>
          <p:nvPr/>
        </p:nvSpPr>
        <p:spPr>
          <a:xfrm>
            <a:off x="1060704" y="2836469"/>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2704008"/>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Reveals light from hot stars</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and ionized gas.</a:t>
            </a:r>
            <a:endParaRPr lang="en-US" sz="2300" dirty="0"/>
          </a:p>
        </p:txBody>
      </p:sp>
      <p:sp>
        <p:nvSpPr>
          <p:cNvPr id="8" name="Shape 6"/>
          <p:cNvSpPr/>
          <p:nvPr/>
        </p:nvSpPr>
        <p:spPr>
          <a:xfrm>
            <a:off x="1060704" y="3834181"/>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3701720"/>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Captures fine details in</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ultraviolet and visible light.</a:t>
            </a:r>
            <a:endParaRPr lang="en-US" sz="2300" dirty="0"/>
          </a:p>
        </p:txBody>
      </p:sp>
      <p:sp>
        <p:nvSpPr>
          <p:cNvPr id="10" name="Shape 8"/>
          <p:cNvSpPr/>
          <p:nvPr/>
        </p:nvSpPr>
        <p:spPr>
          <a:xfrm>
            <a:off x="1060704" y="4831893"/>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4699432"/>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Provides morphological</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context for nearby galaxies.</a:t>
            </a:r>
            <a:endParaRPr lang="en-US" sz="2300" dirty="0"/>
          </a:p>
        </p:txBody>
      </p:sp>
      <p:sp>
        <p:nvSpPr>
          <p:cNvPr id="12" name="Shape 10"/>
          <p:cNvSpPr/>
          <p:nvPr/>
        </p:nvSpPr>
        <p:spPr>
          <a:xfrm>
            <a:off x="6263640" y="1746936"/>
            <a:ext cx="5166360" cy="4332478"/>
          </a:xfrm>
          <a:prstGeom prst="roundRect">
            <a:avLst>
              <a:gd name="adj" fmla="val 2955"/>
            </a:avLst>
          </a:prstGeom>
          <a:solidFill>
            <a:srgbClr val="1C1F22"/>
          </a:solidFill>
          <a:ln w="12700">
            <a:solidFill>
              <a:srgbClr val="1C1F22">
                <a:alpha val="0"/>
              </a:srgbClr>
            </a:solidFill>
            <a:prstDash val="solid"/>
          </a:ln>
        </p:spPr>
      </p:sp>
      <p:sp>
        <p:nvSpPr>
          <p:cNvPr id="13" name="Text 11"/>
          <p:cNvSpPr/>
          <p:nvPr/>
        </p:nvSpPr>
        <p:spPr>
          <a:xfrm>
            <a:off x="6574536" y="2057832"/>
            <a:ext cx="4544568" cy="381000"/>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Webb: The Deep Universe</a:t>
            </a:r>
            <a:endParaRPr lang="en-US" sz="2400" dirty="0"/>
          </a:p>
        </p:txBody>
      </p:sp>
      <p:sp>
        <p:nvSpPr>
          <p:cNvPr id="14" name="Shape 12"/>
          <p:cNvSpPr/>
          <p:nvPr/>
        </p:nvSpPr>
        <p:spPr>
          <a:xfrm>
            <a:off x="6574536" y="2511984"/>
            <a:ext cx="548640" cy="45720"/>
          </a:xfrm>
          <a:prstGeom prst="rect">
            <a:avLst/>
          </a:prstGeom>
          <a:solidFill>
            <a:srgbClr val="E4E7EA"/>
          </a:solidFill>
          <a:ln w="12700">
            <a:solidFill>
              <a:srgbClr val="E4E7EA">
                <a:alpha val="0"/>
              </a:srgbClr>
            </a:solidFill>
            <a:prstDash val="solid"/>
          </a:ln>
        </p:spPr>
      </p:sp>
      <p:sp>
        <p:nvSpPr>
          <p:cNvPr id="15" name="Shape 13"/>
          <p:cNvSpPr/>
          <p:nvPr/>
        </p:nvSpPr>
        <p:spPr>
          <a:xfrm>
            <a:off x="6592824" y="2836469"/>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2704008"/>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Pierces through opaque</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curtains of dust.</a:t>
            </a:r>
            <a:endParaRPr lang="en-US" sz="2300" dirty="0"/>
          </a:p>
        </p:txBody>
      </p:sp>
      <p:sp>
        <p:nvSpPr>
          <p:cNvPr id="17" name="Shape 15"/>
          <p:cNvSpPr/>
          <p:nvPr/>
        </p:nvSpPr>
        <p:spPr>
          <a:xfrm>
            <a:off x="6592824" y="3834181"/>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3701720"/>
            <a:ext cx="4233672"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Unveils forming stars and</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extremely distant objects.</a:t>
            </a:r>
            <a:endParaRPr lang="en-US" sz="2300" dirty="0"/>
          </a:p>
        </p:txBody>
      </p:sp>
      <p:sp>
        <p:nvSpPr>
          <p:cNvPr id="19" name="Shape 17"/>
          <p:cNvSpPr/>
          <p:nvPr/>
        </p:nvSpPr>
        <p:spPr>
          <a:xfrm>
            <a:off x="6592824" y="4831893"/>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4699432"/>
            <a:ext cx="4233672" cy="1078230"/>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Analyzes the chemical</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composition of targets using</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infrared.</a:t>
            </a:r>
            <a:endParaRPr lang="en-US" sz="23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Major First Discoveries</a:t>
            </a:r>
            <a:endParaRPr lang="en-US" sz="3000" dirty="0"/>
          </a:p>
        </p:txBody>
      </p:sp>
      <p:sp>
        <p:nvSpPr>
          <p:cNvPr id="3" name="Shape 1"/>
          <p:cNvSpPr/>
          <p:nvPr/>
        </p:nvSpPr>
        <p:spPr>
          <a:xfrm>
            <a:off x="749808" y="1873799"/>
            <a:ext cx="91440" cy="9144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42416" y="1741338"/>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Ultra-deep field image of galaxy cluster SMACS 0723 revealing dramatic</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gravitational lenses.</a:t>
            </a:r>
            <a:endParaRPr lang="en-US" sz="2300" dirty="0"/>
          </a:p>
        </p:txBody>
      </p:sp>
      <p:sp>
        <p:nvSpPr>
          <p:cNvPr id="5" name="Shape 3"/>
          <p:cNvSpPr/>
          <p:nvPr/>
        </p:nvSpPr>
        <p:spPr>
          <a:xfrm>
            <a:off x="749808" y="2871511"/>
            <a:ext cx="91440" cy="9144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42416" y="2739050"/>
            <a:ext cx="10387584" cy="365506"/>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Unprecedented details within the Carina and Southern Ring Nebulae.</a:t>
            </a:r>
            <a:endParaRPr lang="en-US" sz="2300" dirty="0"/>
          </a:p>
        </p:txBody>
      </p:sp>
      <p:sp>
        <p:nvSpPr>
          <p:cNvPr id="7" name="Shape 5"/>
          <p:cNvSpPr/>
          <p:nvPr/>
        </p:nvSpPr>
        <p:spPr>
          <a:xfrm>
            <a:off x="749808" y="3512861"/>
            <a:ext cx="91440" cy="9144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42416" y="3380400"/>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Precise observation of cosmic interactions at the heart of Stephan's</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Quintet.</a:t>
            </a:r>
            <a:endParaRPr lang="en-US" sz="2300" dirty="0"/>
          </a:p>
        </p:txBody>
      </p:sp>
      <p:sp>
        <p:nvSpPr>
          <p:cNvPr id="9" name="Shape 7"/>
          <p:cNvSpPr/>
          <p:nvPr/>
        </p:nvSpPr>
        <p:spPr>
          <a:xfrm>
            <a:off x="749808" y="4510573"/>
            <a:ext cx="91440" cy="9144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42416" y="4378112"/>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Detection of carbon dioxide (CO₂) in the atmosphere of exoplanet</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WASP-39 b.</a:t>
            </a:r>
            <a:endParaRPr lang="en-US" sz="2300" dirty="0"/>
          </a:p>
        </p:txBody>
      </p:sp>
      <p:sp>
        <p:nvSpPr>
          <p:cNvPr id="11" name="Shape 9"/>
          <p:cNvSpPr/>
          <p:nvPr/>
        </p:nvSpPr>
        <p:spPr>
          <a:xfrm>
            <a:off x="749808" y="5508285"/>
            <a:ext cx="91440" cy="9144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1042416" y="5375824"/>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Identification of galaxies that formed just a few hundred million years after</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the Big Bang.</a:t>
            </a:r>
            <a:endParaRPr lang="en-US" sz="2300" dirty="0"/>
          </a:p>
        </p:txBody>
      </p:sp>
      <p:sp>
        <p:nvSpPr>
          <p:cNvPr id="13" name="Text 1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Longevity Beyond Expectations</a:t>
            </a:r>
            <a:endParaRPr lang="en-US" sz="3000" dirty="0"/>
          </a:p>
        </p:txBody>
      </p:sp>
      <p:sp>
        <p:nvSpPr>
          <p:cNvPr id="3" name="Shape 1"/>
          <p:cNvSpPr/>
          <p:nvPr/>
        </p:nvSpPr>
        <p:spPr>
          <a:xfrm>
            <a:off x="731520" y="2241987"/>
            <a:ext cx="10698480" cy="3029712"/>
          </a:xfrm>
          <a:prstGeom prst="roundRect">
            <a:avLst>
              <a:gd name="adj" fmla="val 4829"/>
            </a:avLst>
          </a:prstGeom>
          <a:solidFill>
            <a:srgbClr val="2B2D30"/>
          </a:solidFill>
          <a:ln w="12700">
            <a:solidFill>
              <a:srgbClr val="2B2D30">
                <a:alpha val="0"/>
              </a:srgbClr>
            </a:solidFill>
            <a:prstDash val="solid"/>
          </a:ln>
        </p:spPr>
      </p:sp>
      <p:sp>
        <p:nvSpPr>
          <p:cNvPr id="4" name="Shape 2"/>
          <p:cNvSpPr/>
          <p:nvPr/>
        </p:nvSpPr>
        <p:spPr>
          <a:xfrm>
            <a:off x="731520" y="2241987"/>
            <a:ext cx="146304" cy="3029712"/>
          </a:xfrm>
          <a:prstGeom prst="rect">
            <a:avLst/>
          </a:prstGeom>
          <a:solidFill>
            <a:srgbClr val="E4E7EA"/>
          </a:solidFill>
          <a:ln w="12700">
            <a:solidFill>
              <a:srgbClr val="E4E7EA">
                <a:alpha val="0"/>
              </a:srgbClr>
            </a:solidFill>
            <a:prstDash val="solid"/>
          </a:ln>
        </p:spPr>
      </p:sp>
      <p:sp>
        <p:nvSpPr>
          <p:cNvPr id="5" name="Text 3"/>
          <p:cNvSpPr/>
          <p:nvPr/>
        </p:nvSpPr>
        <p:spPr>
          <a:xfrm>
            <a:off x="1188720" y="2552883"/>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KEY TAKEAWAY</a:t>
            </a:r>
            <a:endParaRPr lang="en-US" sz="1400" dirty="0"/>
          </a:p>
        </p:txBody>
      </p:sp>
      <p:sp>
        <p:nvSpPr>
          <p:cNvPr id="6" name="Text 4"/>
          <p:cNvSpPr/>
          <p:nvPr/>
        </p:nvSpPr>
        <p:spPr>
          <a:xfrm>
            <a:off x="1188720" y="3101523"/>
            <a:ext cx="9619488" cy="1868424"/>
          </a:xfrm>
          <a:prstGeom prst="rect">
            <a:avLst/>
          </a:prstGeom>
          <a:noFill/>
          <a:ln/>
        </p:spPr>
        <p:txBody>
          <a:bodyPr wrap="none" lIns="0" tIns="0" rIns="0" bIns="0" rtlCol="0" anchor="t"/>
          <a:lstStyle/>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Designed for at least five years, with a goal of ten, the</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mission saved fuel thanks to a precise launch. NASA</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estimates it has enough for well over ten years of</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science operations.</a:t>
            </a:r>
            <a:endParaRPr lang="en-US" sz="3000" dirty="0"/>
          </a:p>
        </p:txBody>
      </p:sp>
      <p:sp>
        <p:nvSpPr>
          <p:cNvPr id="7" name="Text 5"/>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A8AEB5"/>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202020"/>
                </a:solidFill>
                <a:latin typeface="Instrument Sans" pitchFamily="34" charset="0"/>
                <a:ea typeface="Instrument Sans" pitchFamily="34" charset="-122"/>
                <a:cs typeface="Instrument Sans" pitchFamily="34" charset="-120"/>
              </a:rPr>
              <a:t>Key Takeaways on the James Webb Telescope</a:t>
            </a:r>
            <a:endParaRPr lang="en-US" sz="3000" dirty="0"/>
          </a:p>
        </p:txBody>
      </p:sp>
      <p:sp>
        <p:nvSpPr>
          <p:cNvPr id="3" name="Text 1"/>
          <p:cNvSpPr/>
          <p:nvPr/>
        </p:nvSpPr>
        <p:spPr>
          <a:xfrm>
            <a:off x="731520" y="1812097"/>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01</a:t>
            </a:r>
            <a:endParaRPr lang="en-US" sz="1700" dirty="0"/>
          </a:p>
        </p:txBody>
      </p:sp>
      <p:sp>
        <p:nvSpPr>
          <p:cNvPr id="4" name="Text 2"/>
          <p:cNvSpPr/>
          <p:nvPr/>
        </p:nvSpPr>
        <p:spPr>
          <a:xfrm>
            <a:off x="1228725" y="1761896"/>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A major technological leap with its 6.5 m deployable gold</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mirror and cryogenic sunshield.</a:t>
            </a:r>
            <a:endParaRPr lang="en-US" sz="2700" dirty="0"/>
          </a:p>
        </p:txBody>
      </p:sp>
      <p:sp>
        <p:nvSpPr>
          <p:cNvPr id="5" name="Text 3"/>
          <p:cNvSpPr/>
          <p:nvPr/>
        </p:nvSpPr>
        <p:spPr>
          <a:xfrm>
            <a:off x="731520" y="2964241"/>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02</a:t>
            </a:r>
            <a:endParaRPr lang="en-US" sz="1700" dirty="0"/>
          </a:p>
        </p:txBody>
      </p:sp>
      <p:sp>
        <p:nvSpPr>
          <p:cNvPr id="6" name="Text 4"/>
          <p:cNvSpPr/>
          <p:nvPr/>
        </p:nvSpPr>
        <p:spPr>
          <a:xfrm>
            <a:off x="1228725" y="2914040"/>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Infrared vision enables it to peer through dust and observe the</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earliest light in the Universe.</a:t>
            </a:r>
            <a:endParaRPr lang="en-US" sz="2700" dirty="0"/>
          </a:p>
        </p:txBody>
      </p:sp>
      <p:sp>
        <p:nvSpPr>
          <p:cNvPr id="7" name="Text 5"/>
          <p:cNvSpPr/>
          <p:nvPr/>
        </p:nvSpPr>
        <p:spPr>
          <a:xfrm>
            <a:off x="731520" y="4116385"/>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03</a:t>
            </a:r>
            <a:endParaRPr lang="en-US" sz="1700" dirty="0"/>
          </a:p>
        </p:txBody>
      </p:sp>
      <p:sp>
        <p:nvSpPr>
          <p:cNvPr id="8" name="Text 6"/>
          <p:cNvSpPr/>
          <p:nvPr/>
        </p:nvSpPr>
        <p:spPr>
          <a:xfrm>
            <a:off x="1228725" y="4066184"/>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A collaboration among NASA, ESA, and CSA, expected to</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operate for well over ten years.</a:t>
            </a:r>
            <a:endParaRPr lang="en-US" sz="2700" dirty="0"/>
          </a:p>
        </p:txBody>
      </p:sp>
      <p:sp>
        <p:nvSpPr>
          <p:cNvPr id="9" name="Text 7"/>
          <p:cNvSpPr/>
          <p:nvPr/>
        </p:nvSpPr>
        <p:spPr>
          <a:xfrm>
            <a:off x="731520" y="5268529"/>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04</a:t>
            </a:r>
            <a:endParaRPr lang="en-US" sz="1700" dirty="0"/>
          </a:p>
        </p:txBody>
      </p:sp>
      <p:sp>
        <p:nvSpPr>
          <p:cNvPr id="10" name="Text 8"/>
          <p:cNvSpPr/>
          <p:nvPr/>
        </p:nvSpPr>
        <p:spPr>
          <a:xfrm>
            <a:off x="1228725" y="5218328"/>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Groundbreaking discoveries already made regarding exoplanet</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atmospheres and the first galaxies after the Big Bang.</a:t>
            </a:r>
            <a:endParaRPr lang="en-US" sz="27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3F4142"/>
                </a:solidFill>
                <a:latin typeface="Instrument Sans" pitchFamily="34" charset="0"/>
                <a:ea typeface="Instrument Sans" pitchFamily="34" charset="-122"/>
                <a:cs typeface="Instrument Sans" pitchFamily="34" charset="-120"/>
              </a:rPr>
              <a:t>17</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strument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strument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James Webb Space Telescope: Seeing the Light of the First Galaxies</dc:title>
  <dc:subject>PptxGenJS Presentation</dc:subject>
  <dc:creator>Prezto</dc:creator>
  <cp:lastModifiedBy>Prezto</cp:lastModifiedBy>
  <cp:revision>1</cp:revision>
  <dcterms:created xsi:type="dcterms:W3CDTF">2026-09-28T17:55:43Z</dcterms:created>
  <dcterms:modified xsi:type="dcterms:W3CDTF">2026-09-28T17:55:43Z</dcterms:modified>
</cp:coreProperties>
</file>