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nuestra hoja de ruta para comprender esta extraordinaria aventura científica. Abordaremos primero el contexto de la misión y su lanzamiento en el día de Navidad de 2021. Luego veremos por qué el infrarrojo resulta indispensable para escudriñar los confines del cosmos. Por último, detallaremos la tecnología a bordo y los primeros descubrimientos revolucionarios del telescopio.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JWST representa una de las cooperaciones científicas globales más ambiciosas, en la que colaboran la NASA, la ESA y la ASC. Lanzado el 25 de diciembre de 2021 mediante un cohete Ariane 5 desde Kourou, costó cerca de 10.000 millones de dólares. Sus dimensiones son extraordinarias: su espejo gigante capta la luz a un millón y medio de kilómetros de nosotros. Los ingenieros tuvieron que superar 344 etapas críticas en las que el más mínimo error habría arruinado la misión.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observar las primeras galaxias que surgieron tras el Big Bang, la luz visible ya no basta. A lo largo de miles de millones de años, la expansión del espacio ha estirado las ondas lumínicas hasta el rango infrarrojo. Además, las radiaciones infrarrojas tienen la capacidad de atravesar las densas nubes de polvo. Esto permite a Webb ver en el interior de los criaderos de estrellas.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infrarrojo supone una auténtica revolución para la astronomía moderna. Al cubrir de 0,6 a 28,5 micrómetros, Webb observa zonas hasta ahora del todo impenetrables. Atraviesa las densas envolturas de polvo donde se forman los sistemas estelares y planetarios. Este espectro también permite analizar con precisión la composición química de las atmósferas de otros mundos.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tabla destaca el salto tecnológico entre estas dos generaciones de observatorios. Mientras que el espejo de Hubble medía 2,4 metros y tenía 4,5 m² de superficie, el de Webb alcanza 6,5 metros y 25 m², lo que ofrece un poder colector cinco veces mayor. Situado en órbita baja, Hubble podía recibir visitas y reparaciones de astronautas. Webb, en cambio, se encuentra en el punto L2 a 1,5 millones de kilómetros, lo que descarta cualquier reparación directa.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dimensiones del espejo primario impedían lanzarlo de una sola pieza: hubo que diseñarlo como un origami mecánico compuesto por 18 segmentos de berilio bañado en oro. Para captar fuentes infrarrojas débiles sin quedar deslumbrado por su propio calor, el telescopio se protege tras cinco láminas de Kapton. Este gigantesco parasol reduce la temperatura a −223 °C, e incluso a 7 kelvin para el instrumento MIRI mediante un criorrefrigerador.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despliegue del JWST supuso semanas de gran incertidumbre para la comunidad astronómica internacional. Tras un lanzamiento de precisión quirúrgica el 25 de diciembre de 2021, las secuencias críticas se sucedieron sin incidencias. El 24 de enero de 2022, la sonda alcanzó su órbita de destino en el punto L2. Varios meses de alineación óptica y enfriamiento precedieron a la presentación de las primeras imágenes mundiales en julio de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cuatro instrumentos a bordo se complementan para escudriñar el infrarrojo. NIRCam proporciona imágenes de una nitidez extraordinaria en el infrarrojo cercano, mientras que NIRSpec permite estudiar múltiples galaxias a la vez gracias a sus microobturadores. MIRI explora el infrarrojo medio a temperaturas extremadamente bajas, y el sensor FGS junto con NIRISS garantiza la estabilidad de orientación indispensable para exposiciones prolongadas.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Lejos de competir entre sí, Hubble y Webb forman un equipo formidable y complementario. Hubble ofrece una perspectiva incomparable de la actividad de los gases calientes y las estrellas brillantes en el espectro óptico y ultravioleta. Webb añade la dimensión térmica y lejana al descubrir lo que se oculta tras los capullos estelares. Los investigadores combinan con frecuencia los datos de ambos observatorios para lograr una visión integral de los fenómenos.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Desde sus primeras imágenes publicadas el 12 de julio de 2022, el JWST demostró una eficacia asombrosa. Permitió apreciar las estructuras de la nebulosa de la Quilla con un nivel de detalle sin precedentes. En el ámbito cosmológico, Webb identificó galaxias tempranas que desafían algunos modelos teóricos. Asimismo, confirmó la presencia de dióxido de carbono en la atmósfera del exoplaneta WASP-39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 sido una de las gratas sorpresas de la misión: la extraordinaria precisión del despegue del Ariane 5 el 25 de diciembre de 2021 permitió ahorrar propelente. Aunque la vida útil inicial se estimaba entre cinco y diez años, las reservas a bordo permitirán operar el telescopio mucho más allá de una década. Así, los astrónomos de todo el mundo contarán con una ventana de observación prolongada hacia el cosmos.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7"/>
        </a:solidFill>
      </p:bgPr>
    </p:bg>
    <p:spTree>
      <p:nvGrpSpPr>
        <p:cNvPr id="1" name=""/>
        <p:cNvGrpSpPr/>
        <p:nvPr/>
      </p:nvGrpSpPr>
      <p:grpSpPr>
        <a:xfrm>
          <a:off x="0" y="0"/>
          <a:ext cx="0" cy="0"/>
          <a:chOff x="0" y="0"/>
          <a:chExt cx="0" cy="0"/>
        </a:xfrm>
      </p:grpSpPr>
      <p:pic>
        <p:nvPicPr>
          <p:cNvPr id="2" name="Image 0" descr="Ilustración del tema de la diapositiva">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371600"/>
            <a:ext cx="5212080" cy="246888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El telescopio espacial</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James Webb</a:t>
            </a:r>
            <a:endParaRPr lang="en-US" sz="3800" dirty="0"/>
          </a:p>
        </p:txBody>
      </p:sp>
      <p:sp>
        <p:nvSpPr>
          <p:cNvPr id="4" name="Shape 1"/>
          <p:cNvSpPr/>
          <p:nvPr/>
        </p:nvSpPr>
        <p:spPr>
          <a:xfrm>
            <a:off x="731520" y="2726944"/>
            <a:ext cx="1005840" cy="64008"/>
          </a:xfrm>
          <a:prstGeom prst="rect">
            <a:avLst/>
          </a:prstGeom>
          <a:solidFill>
            <a:srgbClr val="E4E7EA"/>
          </a:solidFill>
          <a:ln w="12700">
            <a:solidFill>
              <a:srgbClr val="E4E7EA">
                <a:alpha val="0"/>
              </a:srgbClr>
            </a:solidFill>
            <a:prstDash val="solid"/>
          </a:ln>
        </p:spPr>
      </p:sp>
      <p:sp>
        <p:nvSpPr>
          <p:cNvPr id="5" name="Text 2"/>
          <p:cNvSpPr/>
          <p:nvPr/>
        </p:nvSpPr>
        <p:spPr>
          <a:xfrm>
            <a:off x="731520" y="3092704"/>
            <a:ext cx="5212080" cy="1910588"/>
          </a:xfrm>
          <a:prstGeom prst="rect">
            <a:avLst/>
          </a:prstGeom>
          <a:noFill/>
          <a:ln/>
        </p:spPr>
        <p:txBody>
          <a:bodyPr wrap="none" lIns="0" tIns="0" rIns="0" bIns="0" rtlCol="0" anchor="t"/>
          <a:lstStyle/>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Desvelar los secretos de las</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primeras galaxias y explorar los</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orígenes del universo</a:t>
            </a:r>
            <a:endParaRPr lang="en-US" sz="2600" dirty="0"/>
          </a:p>
        </p:txBody>
      </p:sp>
      <p:sp>
        <p:nvSpPr>
          <p:cNvPr id="6" name="Shape 3"/>
          <p:cNvSpPr/>
          <p:nvPr/>
        </p:nvSpPr>
        <p:spPr>
          <a:xfrm>
            <a:off x="731520" y="5277612"/>
            <a:ext cx="1534537" cy="415290"/>
          </a:xfrm>
          <a:prstGeom prst="roundRect">
            <a:avLst>
              <a:gd name="adj" fmla="val 48440"/>
            </a:avLst>
          </a:prstGeom>
          <a:solidFill>
            <a:srgbClr val="1C1F22"/>
          </a:solidFill>
          <a:ln w="12700">
            <a:solidFill>
              <a:srgbClr val="1C1F22">
                <a:alpha val="0"/>
              </a:srgbClr>
            </a:solidFill>
            <a:prstDash val="solid"/>
          </a:ln>
        </p:spPr>
      </p:sp>
      <p:sp>
        <p:nvSpPr>
          <p:cNvPr id="7" name="Text 4"/>
          <p:cNvSpPr/>
          <p:nvPr/>
        </p:nvSpPr>
        <p:spPr>
          <a:xfrm>
            <a:off x="932688" y="5369052"/>
            <a:ext cx="1150489"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Astronomía</a:t>
            </a:r>
            <a:endParaRPr lang="en-US" sz="1500" dirty="0"/>
          </a:p>
        </p:txBody>
      </p:sp>
      <p:sp>
        <p:nvSpPr>
          <p:cNvPr id="8" name="Shape 5"/>
          <p:cNvSpPr/>
          <p:nvPr/>
        </p:nvSpPr>
        <p:spPr>
          <a:xfrm>
            <a:off x="2412361" y="5277612"/>
            <a:ext cx="1444474" cy="415290"/>
          </a:xfrm>
          <a:prstGeom prst="roundRect">
            <a:avLst>
              <a:gd name="adj" fmla="val 48440"/>
            </a:avLst>
          </a:prstGeom>
          <a:solidFill>
            <a:srgbClr val="1C1F22"/>
          </a:solidFill>
          <a:ln w="12700">
            <a:solidFill>
              <a:srgbClr val="1C1F22">
                <a:alpha val="0"/>
              </a:srgbClr>
            </a:solidFill>
            <a:prstDash val="solid"/>
          </a:ln>
        </p:spPr>
      </p:sp>
      <p:sp>
        <p:nvSpPr>
          <p:cNvPr id="9" name="Text 6"/>
          <p:cNvSpPr/>
          <p:nvPr/>
        </p:nvSpPr>
        <p:spPr>
          <a:xfrm>
            <a:off x="2613529" y="5369052"/>
            <a:ext cx="1060426"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Astrofísica</a:t>
            </a:r>
            <a:endParaRPr lang="en-US" sz="1500" dirty="0"/>
          </a:p>
        </p:txBody>
      </p:sp>
      <p:sp>
        <p:nvSpPr>
          <p:cNvPr id="10" name="Shape 7"/>
          <p:cNvSpPr/>
          <p:nvPr/>
        </p:nvSpPr>
        <p:spPr>
          <a:xfrm>
            <a:off x="731520" y="5802630"/>
            <a:ext cx="2320966" cy="415290"/>
          </a:xfrm>
          <a:prstGeom prst="roundRect">
            <a:avLst>
              <a:gd name="adj" fmla="val 48440"/>
            </a:avLst>
          </a:prstGeom>
          <a:solidFill>
            <a:srgbClr val="1C1F22"/>
          </a:solidFill>
          <a:ln w="12700">
            <a:solidFill>
              <a:srgbClr val="1C1F22">
                <a:alpha val="0"/>
              </a:srgbClr>
            </a:solidFill>
            <a:prstDash val="solid"/>
          </a:ln>
        </p:spPr>
      </p:sp>
      <p:sp>
        <p:nvSpPr>
          <p:cNvPr id="11" name="Text 8"/>
          <p:cNvSpPr/>
          <p:nvPr/>
        </p:nvSpPr>
        <p:spPr>
          <a:xfrm>
            <a:off x="932688" y="5894070"/>
            <a:ext cx="1936918"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Ciencias del espacio</a:t>
            </a:r>
            <a:endParaRPr lang="en-US" sz="1500" dirty="0"/>
          </a:p>
        </p:txBody>
      </p:sp>
      <p:sp>
        <p:nvSpPr>
          <p:cNvPr id="12"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Contenido de esta exploración espacial</a:t>
            </a:r>
            <a:endParaRPr lang="en-US" sz="3000" dirty="0"/>
          </a:p>
        </p:txBody>
      </p:sp>
      <p:sp>
        <p:nvSpPr>
          <p:cNvPr id="3" name="Text 1"/>
          <p:cNvSpPr/>
          <p:nvPr/>
        </p:nvSpPr>
        <p:spPr>
          <a:xfrm>
            <a:off x="731520" y="1931965"/>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01</a:t>
            </a:r>
            <a:endParaRPr lang="en-US" sz="2200" dirty="0"/>
          </a:p>
        </p:txBody>
      </p:sp>
      <p:sp>
        <p:nvSpPr>
          <p:cNvPr id="4" name="Text 2"/>
          <p:cNvSpPr/>
          <p:nvPr/>
        </p:nvSpPr>
        <p:spPr>
          <a:xfrm>
            <a:off x="2286000" y="1931965"/>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Génesis y cifras clave</a:t>
            </a:r>
            <a:endParaRPr lang="en-US" sz="2200" dirty="0"/>
          </a:p>
        </p:txBody>
      </p:sp>
      <p:sp>
        <p:nvSpPr>
          <p:cNvPr id="5" name="Text 3"/>
          <p:cNvSpPr/>
          <p:nvPr/>
        </p:nvSpPr>
        <p:spPr>
          <a:xfrm>
            <a:off x="6492240" y="1931965"/>
            <a:ext cx="493776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Lanzamiento, colaboraciones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internacionales y la escala descomunal</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 una misión extraordinaria</a:t>
            </a:r>
            <a:endParaRPr lang="en-US" sz="2000" dirty="0"/>
          </a:p>
        </p:txBody>
      </p:sp>
      <p:sp>
        <p:nvSpPr>
          <p:cNvPr id="6" name="Shape 4"/>
          <p:cNvSpPr/>
          <p:nvPr/>
        </p:nvSpPr>
        <p:spPr>
          <a:xfrm>
            <a:off x="731520" y="3017053"/>
            <a:ext cx="10698480" cy="0"/>
          </a:xfrm>
          <a:prstGeom prst="line">
            <a:avLst/>
          </a:prstGeom>
          <a:noFill/>
          <a:ln w="9525">
            <a:solidFill>
              <a:srgbClr val="4F5358"/>
            </a:solidFill>
            <a:prstDash val="solid"/>
          </a:ln>
        </p:spPr>
      </p:sp>
      <p:sp>
        <p:nvSpPr>
          <p:cNvPr id="7" name="Text 5"/>
          <p:cNvSpPr/>
          <p:nvPr/>
        </p:nvSpPr>
        <p:spPr>
          <a:xfrm>
            <a:off x="731520" y="3172501"/>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02</a:t>
            </a:r>
            <a:endParaRPr lang="en-US" sz="2200" dirty="0"/>
          </a:p>
        </p:txBody>
      </p:sp>
      <p:sp>
        <p:nvSpPr>
          <p:cNvPr id="8" name="Text 6"/>
          <p:cNvSpPr/>
          <p:nvPr/>
        </p:nvSpPr>
        <p:spPr>
          <a:xfrm>
            <a:off x="2286000" y="3172501"/>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¿Por qué observar en</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infrarrojo?</a:t>
            </a:r>
            <a:endParaRPr lang="en-US" sz="2200" dirty="0"/>
          </a:p>
        </p:txBody>
      </p:sp>
      <p:sp>
        <p:nvSpPr>
          <p:cNvPr id="9" name="Text 7"/>
          <p:cNvSpPr/>
          <p:nvPr/>
        </p:nvSpPr>
        <p:spPr>
          <a:xfrm>
            <a:off x="6492240" y="3172501"/>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Expansión cosmológica, corrimiento al</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rojo y transparencia del polvo cósmico</a:t>
            </a:r>
            <a:endParaRPr lang="en-US" sz="2000" dirty="0"/>
          </a:p>
        </p:txBody>
      </p:sp>
      <p:sp>
        <p:nvSpPr>
          <p:cNvPr id="10" name="Shape 8"/>
          <p:cNvSpPr/>
          <p:nvPr/>
        </p:nvSpPr>
        <p:spPr>
          <a:xfrm>
            <a:off x="731520" y="4009685"/>
            <a:ext cx="10698480" cy="0"/>
          </a:xfrm>
          <a:prstGeom prst="line">
            <a:avLst/>
          </a:prstGeom>
          <a:noFill/>
          <a:ln w="9525">
            <a:solidFill>
              <a:srgbClr val="4F5358"/>
            </a:solidFill>
            <a:prstDash val="solid"/>
          </a:ln>
        </p:spPr>
      </p:sp>
      <p:sp>
        <p:nvSpPr>
          <p:cNvPr id="11" name="Text 9"/>
          <p:cNvSpPr/>
          <p:nvPr/>
        </p:nvSpPr>
        <p:spPr>
          <a:xfrm>
            <a:off x="731520" y="4165133"/>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03</a:t>
            </a:r>
            <a:endParaRPr lang="en-US" sz="2200" dirty="0"/>
          </a:p>
        </p:txBody>
      </p:sp>
      <p:sp>
        <p:nvSpPr>
          <p:cNvPr id="12" name="Text 10"/>
          <p:cNvSpPr/>
          <p:nvPr/>
        </p:nvSpPr>
        <p:spPr>
          <a:xfrm>
            <a:off x="2286000" y="4165133"/>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Hazañas tecnológicas</a:t>
            </a:r>
            <a:endParaRPr lang="en-US" sz="2200" dirty="0"/>
          </a:p>
        </p:txBody>
      </p:sp>
      <p:sp>
        <p:nvSpPr>
          <p:cNvPr id="13" name="Text 11"/>
          <p:cNvSpPr/>
          <p:nvPr/>
        </p:nvSpPr>
        <p:spPr>
          <a:xfrm>
            <a:off x="6492240" y="4165133"/>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Espejo tipo origami, escudo térmico 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órbita estratégica en el punto L2</a:t>
            </a:r>
            <a:endParaRPr lang="en-US" sz="2000" dirty="0"/>
          </a:p>
        </p:txBody>
      </p:sp>
      <p:sp>
        <p:nvSpPr>
          <p:cNvPr id="14" name="Shape 12"/>
          <p:cNvSpPr/>
          <p:nvPr/>
        </p:nvSpPr>
        <p:spPr>
          <a:xfrm>
            <a:off x="731520" y="4940341"/>
            <a:ext cx="10698480" cy="0"/>
          </a:xfrm>
          <a:prstGeom prst="line">
            <a:avLst/>
          </a:prstGeom>
          <a:noFill/>
          <a:ln w="9525">
            <a:solidFill>
              <a:srgbClr val="4F5358"/>
            </a:solidFill>
            <a:prstDash val="solid"/>
          </a:ln>
        </p:spPr>
      </p:sp>
      <p:sp>
        <p:nvSpPr>
          <p:cNvPr id="15" name="Text 13"/>
          <p:cNvSpPr/>
          <p:nvPr/>
        </p:nvSpPr>
        <p:spPr>
          <a:xfrm>
            <a:off x="731520" y="5095789"/>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04</a:t>
            </a:r>
            <a:endParaRPr lang="en-US" sz="2200" dirty="0"/>
          </a:p>
        </p:txBody>
      </p:sp>
      <p:sp>
        <p:nvSpPr>
          <p:cNvPr id="16" name="Text 14"/>
          <p:cNvSpPr/>
          <p:nvPr/>
        </p:nvSpPr>
        <p:spPr>
          <a:xfrm>
            <a:off x="2286000" y="5095789"/>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Instrumentos y</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descubrimientos</a:t>
            </a:r>
            <a:endParaRPr lang="en-US" sz="2200" dirty="0"/>
          </a:p>
        </p:txBody>
      </p:sp>
      <p:sp>
        <p:nvSpPr>
          <p:cNvPr id="17" name="Text 15"/>
          <p:cNvSpPr/>
          <p:nvPr/>
        </p:nvSpPr>
        <p:spPr>
          <a:xfrm>
            <a:off x="6492240" y="5095789"/>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Cámaras a bordo, primeras imágenes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espectaculares y estudio de exoplanetas</a:t>
            </a:r>
            <a:endParaRPr lang="en-US" sz="2000" dirty="0"/>
          </a:p>
        </p:txBody>
      </p:sp>
      <p:sp>
        <p:nvSpPr>
          <p:cNvPr id="18" name="Text 1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1417"/>
        </a:solidFill>
      </p:bgPr>
    </p:bg>
    <p:spTree>
      <p:nvGrpSpPr>
        <p:cNvPr id="1" name=""/>
        <p:cNvGrpSpPr/>
        <p:nvPr/>
      </p:nvGrpSpPr>
      <p:grpSpPr>
        <a:xfrm>
          <a:off x="0" y="0"/>
          <a:ext cx="0" cy="0"/>
          <a:chOff x="0" y="0"/>
          <a:chExt cx="0" cy="0"/>
        </a:xfrm>
      </p:grpSpPr>
      <p:pic>
        <p:nvPicPr>
          <p:cNvPr id="2" name="Image 0" descr="Ilustración del tema de la diapositiva">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NUEVA SECCIÓN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Una odisea espacial</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internacional sin</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precedentes</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El telescopio James Webb en 4 cifras clave</a:t>
            </a:r>
            <a:endParaRPr lang="en-US" sz="3000" dirty="0"/>
          </a:p>
        </p:txBody>
      </p:sp>
      <p:sp>
        <p:nvSpPr>
          <p:cNvPr id="3" name="Shape 1"/>
          <p:cNvSpPr/>
          <p:nvPr/>
        </p:nvSpPr>
        <p:spPr>
          <a:xfrm>
            <a:off x="731520" y="2363602"/>
            <a:ext cx="2427732" cy="2709672"/>
          </a:xfrm>
          <a:prstGeom prst="roundRect">
            <a:avLst>
              <a:gd name="adj" fmla="val 5273"/>
            </a:avLst>
          </a:prstGeom>
          <a:solidFill>
            <a:srgbClr val="1C1F22"/>
          </a:solidFill>
          <a:ln w="12700">
            <a:solidFill>
              <a:srgbClr val="1C1F22">
                <a:alpha val="0"/>
              </a:srgbClr>
            </a:solidFill>
            <a:prstDash val="solid"/>
          </a:ln>
        </p:spPr>
      </p:sp>
      <p:sp>
        <p:nvSpPr>
          <p:cNvPr id="4" name="Shape 2"/>
          <p:cNvSpPr/>
          <p:nvPr/>
        </p:nvSpPr>
        <p:spPr>
          <a:xfrm>
            <a:off x="822960" y="2363602"/>
            <a:ext cx="2244852" cy="73152"/>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042416" y="2765938"/>
            <a:ext cx="1805940" cy="322072"/>
          </a:xfrm>
          <a:prstGeom prst="rect">
            <a:avLst/>
          </a:prstGeom>
          <a:noFill/>
          <a:ln/>
        </p:spPr>
        <p:txBody>
          <a:bodyPr wrap="none" lIns="0" tIns="0" rIns="0" bIns="0" rtlCol="0" anchor="t"/>
          <a:lstStyle/>
          <a:p>
            <a:pPr algn="ctr" indent="0" marL="0">
              <a:lnSpc>
                <a:spcPts val="2464"/>
              </a:lnSpc>
              <a:buNone/>
            </a:pPr>
            <a:r>
              <a:rPr lang="en-US" sz="2200" b="1" dirty="0">
                <a:solidFill>
                  <a:srgbClr val="E4E7EA"/>
                </a:solidFill>
                <a:latin typeface="Instrument Sans" pitchFamily="34" charset="0"/>
                <a:ea typeface="Instrument Sans" pitchFamily="34" charset="-122"/>
                <a:cs typeface="Instrument Sans" pitchFamily="34" charset="-120"/>
              </a:rPr>
              <a:t>≈ 10.000 M$</a:t>
            </a:r>
            <a:endParaRPr lang="en-US" sz="2200" dirty="0"/>
          </a:p>
        </p:txBody>
      </p:sp>
      <p:sp>
        <p:nvSpPr>
          <p:cNvPr id="6" name="Text 4"/>
          <p:cNvSpPr/>
          <p:nvPr/>
        </p:nvSpPr>
        <p:spPr>
          <a:xfrm>
            <a:off x="1042416" y="3398906"/>
            <a:ext cx="1805940" cy="690880"/>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Coste total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estimado</a:t>
            </a:r>
            <a:endParaRPr lang="en-US" sz="2200" dirty="0"/>
          </a:p>
        </p:txBody>
      </p:sp>
      <p:sp>
        <p:nvSpPr>
          <p:cNvPr id="7" name="Shape 5"/>
          <p:cNvSpPr/>
          <p:nvPr/>
        </p:nvSpPr>
        <p:spPr>
          <a:xfrm>
            <a:off x="3488436" y="2363602"/>
            <a:ext cx="2427732" cy="2709672"/>
          </a:xfrm>
          <a:prstGeom prst="roundRect">
            <a:avLst>
              <a:gd name="adj" fmla="val 5273"/>
            </a:avLst>
          </a:prstGeom>
          <a:solidFill>
            <a:srgbClr val="1C1F22"/>
          </a:solidFill>
          <a:ln w="12700">
            <a:solidFill>
              <a:srgbClr val="1C1F22">
                <a:alpha val="0"/>
              </a:srgbClr>
            </a:solidFill>
            <a:prstDash val="solid"/>
          </a:ln>
        </p:spPr>
      </p:sp>
      <p:sp>
        <p:nvSpPr>
          <p:cNvPr id="8" name="Shape 6"/>
          <p:cNvSpPr/>
          <p:nvPr/>
        </p:nvSpPr>
        <p:spPr>
          <a:xfrm>
            <a:off x="3579876" y="2363602"/>
            <a:ext cx="2244852" cy="73152"/>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3799332" y="2765938"/>
            <a:ext cx="1805940" cy="322072"/>
          </a:xfrm>
          <a:prstGeom prst="rect">
            <a:avLst/>
          </a:prstGeom>
          <a:noFill/>
          <a:ln/>
        </p:spPr>
        <p:txBody>
          <a:bodyPr wrap="none" lIns="0" tIns="0" rIns="0" bIns="0" rtlCol="0" anchor="t"/>
          <a:lstStyle/>
          <a:p>
            <a:pPr algn="ctr" indent="0" marL="0">
              <a:lnSpc>
                <a:spcPts val="2464"/>
              </a:lnSpc>
              <a:buNone/>
            </a:pPr>
            <a:r>
              <a:rPr lang="en-US" sz="2200" b="1" dirty="0">
                <a:solidFill>
                  <a:srgbClr val="E4E7EA"/>
                </a:solidFill>
                <a:latin typeface="Instrument Sans" pitchFamily="34" charset="0"/>
                <a:ea typeface="Instrument Sans" pitchFamily="34" charset="-122"/>
                <a:cs typeface="Instrument Sans" pitchFamily="34" charset="-120"/>
              </a:rPr>
              <a:t>6,5 m</a:t>
            </a:r>
            <a:endParaRPr lang="en-US" sz="2200" dirty="0"/>
          </a:p>
        </p:txBody>
      </p:sp>
      <p:sp>
        <p:nvSpPr>
          <p:cNvPr id="10" name="Text 8"/>
          <p:cNvSpPr/>
          <p:nvPr/>
        </p:nvSpPr>
        <p:spPr>
          <a:xfrm>
            <a:off x="3799332" y="3398906"/>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Espejo</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principal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(Hubble: 2,4</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a:t>
            </a:r>
            <a:endParaRPr lang="en-US" sz="2200" dirty="0"/>
          </a:p>
        </p:txBody>
      </p:sp>
      <p:sp>
        <p:nvSpPr>
          <p:cNvPr id="11" name="Shape 9"/>
          <p:cNvSpPr/>
          <p:nvPr/>
        </p:nvSpPr>
        <p:spPr>
          <a:xfrm>
            <a:off x="6245352" y="2363602"/>
            <a:ext cx="2427732" cy="2709672"/>
          </a:xfrm>
          <a:prstGeom prst="roundRect">
            <a:avLst>
              <a:gd name="adj" fmla="val 5273"/>
            </a:avLst>
          </a:prstGeom>
          <a:solidFill>
            <a:srgbClr val="1C1F22"/>
          </a:solidFill>
          <a:ln w="12700">
            <a:solidFill>
              <a:srgbClr val="1C1F22">
                <a:alpha val="0"/>
              </a:srgbClr>
            </a:solidFill>
            <a:prstDash val="solid"/>
          </a:ln>
        </p:spPr>
      </p:sp>
      <p:sp>
        <p:nvSpPr>
          <p:cNvPr id="12" name="Shape 10"/>
          <p:cNvSpPr/>
          <p:nvPr/>
        </p:nvSpPr>
        <p:spPr>
          <a:xfrm>
            <a:off x="6336792" y="2363602"/>
            <a:ext cx="2244852" cy="73152"/>
          </a:xfrm>
          <a:prstGeom prst="roundRect">
            <a:avLst>
              <a:gd name="adj" fmla="val 50000"/>
            </a:avLst>
          </a:prstGeom>
          <a:solidFill>
            <a:srgbClr val="E4E7EA"/>
          </a:solidFill>
          <a:ln w="12700">
            <a:solidFill>
              <a:srgbClr val="E4E7EA">
                <a:alpha val="0"/>
              </a:srgbClr>
            </a:solidFill>
            <a:prstDash val="solid"/>
          </a:ln>
        </p:spPr>
      </p:sp>
      <p:sp>
        <p:nvSpPr>
          <p:cNvPr id="13" name="Text 11"/>
          <p:cNvSpPr/>
          <p:nvPr/>
        </p:nvSpPr>
        <p:spPr>
          <a:xfrm>
            <a:off x="6556248" y="2765938"/>
            <a:ext cx="1805940" cy="322072"/>
          </a:xfrm>
          <a:prstGeom prst="rect">
            <a:avLst/>
          </a:prstGeom>
          <a:noFill/>
          <a:ln/>
        </p:spPr>
        <p:txBody>
          <a:bodyPr wrap="none" lIns="0" tIns="0" rIns="0" bIns="0" rtlCol="0" anchor="t"/>
          <a:lstStyle/>
          <a:p>
            <a:pPr algn="ctr" indent="0" marL="0">
              <a:lnSpc>
                <a:spcPts val="2464"/>
              </a:lnSpc>
              <a:buNone/>
            </a:pPr>
            <a:r>
              <a:rPr lang="en-US" sz="2200" b="1" dirty="0">
                <a:solidFill>
                  <a:srgbClr val="E4E7EA"/>
                </a:solidFill>
                <a:latin typeface="Instrument Sans" pitchFamily="34" charset="0"/>
                <a:ea typeface="Instrument Sans" pitchFamily="34" charset="-122"/>
                <a:cs typeface="Instrument Sans" pitchFamily="34" charset="-120"/>
              </a:rPr>
              <a:t>1,5 M km</a:t>
            </a:r>
            <a:endParaRPr lang="en-US" sz="2200" dirty="0"/>
          </a:p>
        </p:txBody>
      </p:sp>
      <p:sp>
        <p:nvSpPr>
          <p:cNvPr id="14" name="Text 12"/>
          <p:cNvSpPr/>
          <p:nvPr/>
        </p:nvSpPr>
        <p:spPr>
          <a:xfrm>
            <a:off x="6556248" y="3398906"/>
            <a:ext cx="1805940" cy="1031748"/>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Distancia a la</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Tierra, en el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punto L2</a:t>
            </a:r>
            <a:endParaRPr lang="en-US" sz="2200" dirty="0"/>
          </a:p>
        </p:txBody>
      </p:sp>
      <p:sp>
        <p:nvSpPr>
          <p:cNvPr id="15" name="Shape 13"/>
          <p:cNvSpPr/>
          <p:nvPr/>
        </p:nvSpPr>
        <p:spPr>
          <a:xfrm>
            <a:off x="9002268" y="2363602"/>
            <a:ext cx="2427732" cy="2709672"/>
          </a:xfrm>
          <a:prstGeom prst="roundRect">
            <a:avLst>
              <a:gd name="adj" fmla="val 5273"/>
            </a:avLst>
          </a:prstGeom>
          <a:solidFill>
            <a:srgbClr val="1C1F22"/>
          </a:solidFill>
          <a:ln w="12700">
            <a:solidFill>
              <a:srgbClr val="1C1F22">
                <a:alpha val="0"/>
              </a:srgbClr>
            </a:solidFill>
            <a:prstDash val="solid"/>
          </a:ln>
        </p:spPr>
      </p:sp>
      <p:sp>
        <p:nvSpPr>
          <p:cNvPr id="16" name="Shape 14"/>
          <p:cNvSpPr/>
          <p:nvPr/>
        </p:nvSpPr>
        <p:spPr>
          <a:xfrm>
            <a:off x="9093708" y="2363602"/>
            <a:ext cx="2244852" cy="73152"/>
          </a:xfrm>
          <a:prstGeom prst="roundRect">
            <a:avLst>
              <a:gd name="adj" fmla="val 50000"/>
            </a:avLst>
          </a:prstGeom>
          <a:solidFill>
            <a:srgbClr val="E4E7EA"/>
          </a:solidFill>
          <a:ln w="12700">
            <a:solidFill>
              <a:srgbClr val="E4E7EA">
                <a:alpha val="0"/>
              </a:srgbClr>
            </a:solidFill>
            <a:prstDash val="solid"/>
          </a:ln>
        </p:spPr>
      </p:sp>
      <p:sp>
        <p:nvSpPr>
          <p:cNvPr id="17" name="Text 15"/>
          <p:cNvSpPr/>
          <p:nvPr/>
        </p:nvSpPr>
        <p:spPr>
          <a:xfrm>
            <a:off x="9313164" y="2765938"/>
            <a:ext cx="1805940" cy="322072"/>
          </a:xfrm>
          <a:prstGeom prst="rect">
            <a:avLst/>
          </a:prstGeom>
          <a:noFill/>
          <a:ln/>
        </p:spPr>
        <p:txBody>
          <a:bodyPr wrap="none" lIns="0" tIns="0" rIns="0" bIns="0" rtlCol="0" anchor="t"/>
          <a:lstStyle/>
          <a:p>
            <a:pPr algn="ctr" indent="0" marL="0">
              <a:lnSpc>
                <a:spcPts val="2464"/>
              </a:lnSpc>
              <a:buNone/>
            </a:pPr>
            <a:r>
              <a:rPr lang="en-US" sz="2200" b="1" dirty="0">
                <a:solidFill>
                  <a:srgbClr val="E4E7EA"/>
                </a:solidFill>
                <a:latin typeface="Instrument Sans" pitchFamily="34" charset="0"/>
                <a:ea typeface="Instrument Sans" pitchFamily="34" charset="-122"/>
                <a:cs typeface="Instrument Sans" pitchFamily="34" charset="-120"/>
              </a:rPr>
              <a:t>344</a:t>
            </a:r>
            <a:endParaRPr lang="en-US" sz="2200" dirty="0"/>
          </a:p>
        </p:txBody>
      </p:sp>
      <p:sp>
        <p:nvSpPr>
          <p:cNvPr id="18" name="Text 16"/>
          <p:cNvSpPr/>
          <p:nvPr/>
        </p:nvSpPr>
        <p:spPr>
          <a:xfrm>
            <a:off x="9313164" y="3398906"/>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Puntos</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únicos de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fallo en el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despliegue</a:t>
            </a:r>
            <a:endParaRPr lang="en-US" sz="22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1417"/>
        </a:solidFill>
      </p:bgPr>
    </p:bg>
    <p:spTree>
      <p:nvGrpSpPr>
        <p:cNvPr id="1" name=""/>
        <p:cNvGrpSpPr/>
        <p:nvPr/>
      </p:nvGrpSpPr>
      <p:grpSpPr>
        <a:xfrm>
          <a:off x="0" y="0"/>
          <a:ext cx="0" cy="0"/>
          <a:chOff x="0" y="0"/>
          <a:chExt cx="0" cy="0"/>
        </a:xfrm>
      </p:grpSpPr>
      <p:pic>
        <p:nvPicPr>
          <p:cNvPr id="2" name="Image 0" descr="Ilustración del tema de la diapositiva">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NUEVA SECCIÓN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La visión infrarroja:</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retroceder en el</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tiempo cósmico</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El corrimiento de la luz hacia el rojo</a:t>
            </a:r>
            <a:endParaRPr lang="en-US" sz="3000" dirty="0"/>
          </a:p>
        </p:txBody>
      </p:sp>
      <p:sp>
        <p:nvSpPr>
          <p:cNvPr id="3" name="Shape 1"/>
          <p:cNvSpPr/>
          <p:nvPr/>
        </p:nvSpPr>
        <p:spPr>
          <a:xfrm>
            <a:off x="731520" y="1725315"/>
            <a:ext cx="10698480" cy="4389374"/>
          </a:xfrm>
          <a:prstGeom prst="roundRect">
            <a:avLst>
              <a:gd name="adj" fmla="val 3333"/>
            </a:avLst>
          </a:prstGeom>
          <a:solidFill>
            <a:srgbClr val="2B2D30"/>
          </a:solidFill>
          <a:ln w="12700">
            <a:solidFill>
              <a:srgbClr val="2B2D30">
                <a:alpha val="0"/>
              </a:srgbClr>
            </a:solidFill>
            <a:prstDash val="solid"/>
          </a:ln>
        </p:spPr>
      </p:sp>
      <p:sp>
        <p:nvSpPr>
          <p:cNvPr id="4" name="Shape 2"/>
          <p:cNvSpPr/>
          <p:nvPr/>
        </p:nvSpPr>
        <p:spPr>
          <a:xfrm>
            <a:off x="731520" y="1725315"/>
            <a:ext cx="146304" cy="4389374"/>
          </a:xfrm>
          <a:prstGeom prst="rect">
            <a:avLst/>
          </a:prstGeom>
          <a:solidFill>
            <a:srgbClr val="E4E7EA"/>
          </a:solidFill>
          <a:ln w="12700">
            <a:solidFill>
              <a:srgbClr val="E4E7EA">
                <a:alpha val="0"/>
              </a:srgbClr>
            </a:solidFill>
            <a:prstDash val="solid"/>
          </a:ln>
        </p:spPr>
      </p:sp>
      <p:sp>
        <p:nvSpPr>
          <p:cNvPr id="5" name="Text 3"/>
          <p:cNvSpPr/>
          <p:nvPr/>
        </p:nvSpPr>
        <p:spPr>
          <a:xfrm>
            <a:off x="1188720" y="203621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PARA RECORDAR</a:t>
            </a:r>
            <a:endParaRPr lang="en-US" sz="1400" dirty="0"/>
          </a:p>
        </p:txBody>
      </p:sp>
      <p:sp>
        <p:nvSpPr>
          <p:cNvPr id="6" name="Text 4"/>
          <p:cNvSpPr/>
          <p:nvPr/>
        </p:nvSpPr>
        <p:spPr>
          <a:xfrm>
            <a:off x="1188720" y="2584851"/>
            <a:ext cx="9619488" cy="1062736"/>
          </a:xfrm>
          <a:prstGeom prst="rect">
            <a:avLst/>
          </a:prstGeom>
          <a:noFill/>
          <a:ln/>
        </p:spPr>
        <p:txBody>
          <a:bodyPr wrap="none" lIns="0" tIns="0" rIns="0" bIns="0" rtlCol="0" anchor="t"/>
          <a:lstStyle/>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Corrimiento cosmológico hacia el rojo</a:t>
            </a:r>
            <a:endParaRPr lang="en-US" sz="3400" dirty="0"/>
          </a:p>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(Redshift)</a:t>
            </a:r>
            <a:endParaRPr lang="en-US" sz="3400" dirty="0"/>
          </a:p>
        </p:txBody>
      </p:sp>
      <p:sp>
        <p:nvSpPr>
          <p:cNvPr id="7" name="Text 5"/>
          <p:cNvSpPr/>
          <p:nvPr/>
        </p:nvSpPr>
        <p:spPr>
          <a:xfrm>
            <a:off x="1188720" y="3867043"/>
            <a:ext cx="9619488" cy="1945894"/>
          </a:xfrm>
          <a:prstGeom prst="rect">
            <a:avLst/>
          </a:prstGeom>
          <a:noFill/>
          <a:ln/>
        </p:spPr>
        <p:txBody>
          <a:bodyPr wrap="none" lIns="0" tIns="0" rIns="0" bIns="0" rtlCol="0" anchor="t"/>
          <a:lstStyle/>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La luz de las galaxias lejanas lleva viajando más de 13.000</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millones de años. Debido a la expansión del universo, sus</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longitudes de onda se estiran: la radiación emitida en el pasado</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en el espectro visible nos llega hoy en forma de radiación</a:t>
            </a:r>
            <a:endParaRPr lang="en-US" sz="2500" dirty="0"/>
          </a:p>
          <a:p>
            <a:pPr algn="l" indent="0" marL="0">
              <a:lnSpc>
                <a:spcPts val="3050"/>
              </a:lnSpc>
              <a:buNone/>
            </a:pPr>
            <a:r>
              <a:rPr lang="en-US" sz="2500" dirty="0">
                <a:solidFill>
                  <a:srgbClr val="F4F6F8"/>
                </a:solidFill>
                <a:latin typeface="Instrument Sans" pitchFamily="34" charset="0"/>
                <a:ea typeface="Instrument Sans" pitchFamily="34" charset="-122"/>
                <a:cs typeface="Instrument Sans" pitchFamily="34" charset="-120"/>
              </a:rPr>
              <a:t>infrarroja.</a:t>
            </a:r>
            <a:endParaRPr lang="en-US" sz="2500" dirty="0"/>
          </a:p>
        </p:txBody>
      </p:sp>
      <p:sp>
        <p:nvSpPr>
          <p:cNvPr id="8" name="Text 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Las ventajas clave del espectro infrarrojo</a:t>
            </a:r>
            <a:endParaRPr lang="en-US" sz="3000" dirty="0"/>
          </a:p>
        </p:txBody>
      </p:sp>
      <p:sp>
        <p:nvSpPr>
          <p:cNvPr id="3" name="Shape 1"/>
          <p:cNvSpPr/>
          <p:nvPr/>
        </p:nvSpPr>
        <p:spPr>
          <a:xfrm>
            <a:off x="749808" y="1919630"/>
            <a:ext cx="102870" cy="10287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57275" y="1761896"/>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Webb observa el espectro electromagnético entre 0,6 y 28,5</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micrómetros, desde el rojo visible hasta el infrarrojo medio.</a:t>
            </a:r>
            <a:endParaRPr lang="en-US" sz="2700" dirty="0"/>
          </a:p>
        </p:txBody>
      </p:sp>
      <p:sp>
        <p:nvSpPr>
          <p:cNvPr id="5" name="Shape 3"/>
          <p:cNvSpPr/>
          <p:nvPr/>
        </p:nvSpPr>
        <p:spPr>
          <a:xfrm>
            <a:off x="749808" y="3071774"/>
            <a:ext cx="102870" cy="10287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57275" y="2914040"/>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La radiación infrarroja atraviesa las nubes de polvo interestelar</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que ocultan el nacimiento de las estrellas.</a:t>
            </a:r>
            <a:endParaRPr lang="en-US" sz="2700" dirty="0"/>
          </a:p>
        </p:txBody>
      </p:sp>
      <p:sp>
        <p:nvSpPr>
          <p:cNvPr id="7" name="Shape 5"/>
          <p:cNvSpPr/>
          <p:nvPr/>
        </p:nvSpPr>
        <p:spPr>
          <a:xfrm>
            <a:off x="749808" y="4223918"/>
            <a:ext cx="102870" cy="10287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57275" y="4066184"/>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Permite observar directamente galaxias formadas solo unos</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cientos de millones de años después del Big Bang.</a:t>
            </a:r>
            <a:endParaRPr lang="en-US" sz="2700" dirty="0"/>
          </a:p>
        </p:txBody>
      </p:sp>
      <p:sp>
        <p:nvSpPr>
          <p:cNvPr id="9" name="Shape 7"/>
          <p:cNvSpPr/>
          <p:nvPr/>
        </p:nvSpPr>
        <p:spPr>
          <a:xfrm>
            <a:off x="749808" y="5376062"/>
            <a:ext cx="102870" cy="10287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57275" y="5218328"/>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Ofrece una resolución espectral sin precedentes para identificar</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moléculas en la atmósfera de exoplanetas lejanos.</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417"/>
        </a:solidFill>
      </p:bgPr>
    </p:bg>
    <p:spTree>
      <p:nvGrpSpPr>
        <p:cNvPr id="1" name=""/>
        <p:cNvGrpSpPr/>
        <p:nvPr/>
      </p:nvGrpSpPr>
      <p:grpSpPr>
        <a:xfrm>
          <a:off x="0" y="0"/>
          <a:ext cx="0" cy="0"/>
          <a:chOff x="0" y="0"/>
          <a:chExt cx="0" cy="0"/>
        </a:xfrm>
      </p:grpSpPr>
      <p:pic>
        <p:nvPicPr>
          <p:cNvPr id="2" name="Image 0" descr="Ilustración del tema de la diapositiva">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NUEVA SECCIÓN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Ingeniería extrema:</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espejo gigante y</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criogenia</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Cara a cara técnico: Hubble frente a Webb</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31520" y="1706880"/>
          <a:ext cx="10698480" cy="4437888"/>
        </p:xfrm>
        <a:graphic>
          <a:graphicData uri="http://schemas.openxmlformats.org/drawingml/2006/table">
            <a:tbl>
              <a:tblPr/>
              <a:tblGrid>
                <a:gridCol w="3566160"/>
                <a:gridCol w="3566160"/>
                <a:gridCol w="3566160"/>
              </a:tblGrid>
              <a:tr h="533061">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Característica</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Hubble (1990)</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James Webb (2021)</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r>
              <a:tr h="53306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Diámetro del espejo</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2,4 metros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6,5 metros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Superficie colectora</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Aproximadamente 4,5 m²</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Aproximadamente 25 m²</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(cinco veces mayor)</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Rangos de luz</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Ultravioleta y visible (poco</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infrarrojo)</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Infrarrojo cercano y medio</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(desde 0,6 µm)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Ubicación orbital</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Órbita terrestre baja (540</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Punto de Lagrange L2 (1,5</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millones de 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Mantenimiento humano</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Reparable mediante</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transbordador espacial</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Ninguna intervención</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humana posible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bl>
          </a:graphicData>
        </a:graphic>
      </p:graphicFrame>
      <p:sp>
        <p:nvSpPr>
          <p:cNvPr id="4" name="Text 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Un espejo origami y un escudo térmico</a:t>
            </a:r>
            <a:endParaRPr lang="en-US" sz="3000" dirty="0"/>
          </a:p>
        </p:txBody>
      </p:sp>
      <p:sp>
        <p:nvSpPr>
          <p:cNvPr id="3" name="Shape 1"/>
          <p:cNvSpPr/>
          <p:nvPr/>
        </p:nvSpPr>
        <p:spPr>
          <a:xfrm>
            <a:off x="731520" y="1815755"/>
            <a:ext cx="5166360" cy="4151376"/>
          </a:xfrm>
          <a:prstGeom prst="roundRect">
            <a:avLst>
              <a:gd name="adj" fmla="val 3084"/>
            </a:avLst>
          </a:prstGeom>
          <a:solidFill>
            <a:srgbClr val="1C1F22"/>
          </a:solidFill>
          <a:ln w="12700">
            <a:solidFill>
              <a:srgbClr val="1C1F22">
                <a:alpha val="0"/>
              </a:srgbClr>
            </a:solidFill>
            <a:prstDash val="solid"/>
          </a:ln>
        </p:spPr>
      </p:sp>
      <p:sp>
        <p:nvSpPr>
          <p:cNvPr id="4" name="Shape 2"/>
          <p:cNvSpPr/>
          <p:nvPr/>
        </p:nvSpPr>
        <p:spPr>
          <a:xfrm>
            <a:off x="1060704" y="2220377"/>
            <a:ext cx="91440" cy="91440"/>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353312" y="2126651"/>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18 segmentos hexagonales de berilio</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macizo.</a:t>
            </a:r>
            <a:endParaRPr lang="en-US" sz="1800" dirty="0"/>
          </a:p>
        </p:txBody>
      </p:sp>
      <p:sp>
        <p:nvSpPr>
          <p:cNvPr id="6" name="Shape 4"/>
          <p:cNvSpPr/>
          <p:nvPr/>
        </p:nvSpPr>
        <p:spPr>
          <a:xfrm>
            <a:off x="1060704" y="3025049"/>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931323"/>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Recubrimiento con una fina capa de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oro para optimizar la reflexión del</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infrarrojo.</a:t>
            </a:r>
            <a:endParaRPr lang="en-US" sz="1800" dirty="0"/>
          </a:p>
        </p:txBody>
      </p:sp>
      <p:sp>
        <p:nvSpPr>
          <p:cNvPr id="8" name="Shape 6"/>
          <p:cNvSpPr/>
          <p:nvPr/>
        </p:nvSpPr>
        <p:spPr>
          <a:xfrm>
            <a:off x="1060704" y="4108613"/>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4014887"/>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Espejo plegado para caber bajo la cofia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de Ariane 5 y luego desplegado en el</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espacio.</a:t>
            </a:r>
            <a:endParaRPr lang="en-US" sz="1800" dirty="0"/>
          </a:p>
        </p:txBody>
      </p:sp>
      <p:sp>
        <p:nvSpPr>
          <p:cNvPr id="10" name="Shape 8"/>
          <p:cNvSpPr/>
          <p:nvPr/>
        </p:nvSpPr>
        <p:spPr>
          <a:xfrm>
            <a:off x="1060704" y="5192177"/>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5098451"/>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Alineación nanométrica de los espejos</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para funcionar como una sola óptica.</a:t>
            </a:r>
            <a:endParaRPr lang="en-US" sz="1800" dirty="0"/>
          </a:p>
        </p:txBody>
      </p:sp>
      <p:sp>
        <p:nvSpPr>
          <p:cNvPr id="12" name="Shape 10"/>
          <p:cNvSpPr/>
          <p:nvPr/>
        </p:nvSpPr>
        <p:spPr>
          <a:xfrm>
            <a:off x="6263640" y="1815755"/>
            <a:ext cx="5166360" cy="4151376"/>
          </a:xfrm>
          <a:prstGeom prst="roundRect">
            <a:avLst>
              <a:gd name="adj" fmla="val 3084"/>
            </a:avLst>
          </a:prstGeom>
          <a:solidFill>
            <a:srgbClr val="1C1F22"/>
          </a:solidFill>
          <a:ln w="12700">
            <a:solidFill>
              <a:srgbClr val="1C1F22">
                <a:alpha val="0"/>
              </a:srgbClr>
            </a:solidFill>
            <a:prstDash val="solid"/>
          </a:ln>
        </p:spPr>
      </p:sp>
      <p:sp>
        <p:nvSpPr>
          <p:cNvPr id="13" name="Shape 11"/>
          <p:cNvSpPr/>
          <p:nvPr/>
        </p:nvSpPr>
        <p:spPr>
          <a:xfrm>
            <a:off x="6592824" y="2220377"/>
            <a:ext cx="91440" cy="91440"/>
          </a:xfrm>
          <a:prstGeom prst="roundRect">
            <a:avLst>
              <a:gd name="adj" fmla="val 50000"/>
            </a:avLst>
          </a:prstGeom>
          <a:solidFill>
            <a:srgbClr val="E4E7EA"/>
          </a:solidFill>
          <a:ln w="12700">
            <a:solidFill>
              <a:srgbClr val="E4E7EA">
                <a:alpha val="0"/>
              </a:srgbClr>
            </a:solidFill>
            <a:prstDash val="solid"/>
          </a:ln>
        </p:spPr>
      </p:sp>
      <p:sp>
        <p:nvSpPr>
          <p:cNvPr id="14" name="Text 12"/>
          <p:cNvSpPr/>
          <p:nvPr/>
        </p:nvSpPr>
        <p:spPr>
          <a:xfrm>
            <a:off x="6885432" y="2126651"/>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Parasol compuesto por 5 capas de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Kapton con las dimensiones de una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pista de tenis (21 m × 14 m).</a:t>
            </a:r>
            <a:endParaRPr lang="en-US" sz="1800" dirty="0"/>
          </a:p>
        </p:txBody>
      </p:sp>
      <p:sp>
        <p:nvSpPr>
          <p:cNvPr id="15" name="Shape 13"/>
          <p:cNvSpPr/>
          <p:nvPr/>
        </p:nvSpPr>
        <p:spPr>
          <a:xfrm>
            <a:off x="6592824" y="3303941"/>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3210215"/>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Mantiene el lado en sombra por debajo</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de 50 kelvins, unos −223 °C.</a:t>
            </a:r>
            <a:endParaRPr lang="en-US" sz="1800" dirty="0"/>
          </a:p>
        </p:txBody>
      </p:sp>
      <p:sp>
        <p:nvSpPr>
          <p:cNvPr id="17" name="Shape 15"/>
          <p:cNvSpPr/>
          <p:nvPr/>
        </p:nvSpPr>
        <p:spPr>
          <a:xfrm>
            <a:off x="6592824" y="4108613"/>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4014887"/>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Escudo térmico total frente al Sol, la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Tierra y la Luna siempre alineados.</a:t>
            </a:r>
            <a:endParaRPr lang="en-US" sz="1800" dirty="0"/>
          </a:p>
        </p:txBody>
      </p:sp>
      <p:sp>
        <p:nvSpPr>
          <p:cNvPr id="19" name="Shape 17"/>
          <p:cNvSpPr/>
          <p:nvPr/>
        </p:nvSpPr>
        <p:spPr>
          <a:xfrm>
            <a:off x="6592824" y="4913285"/>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819559"/>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Refrigeración criogénica adicional para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el instrumento MIRI hasta los 7 kelvins.</a:t>
            </a:r>
            <a:endParaRPr lang="en-US" sz="18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La cronología del despliegue espacial</a:t>
            </a:r>
            <a:endParaRPr lang="en-US" sz="3000" dirty="0"/>
          </a:p>
        </p:txBody>
      </p:sp>
      <p:sp>
        <p:nvSpPr>
          <p:cNvPr id="3" name="Shape 1"/>
          <p:cNvSpPr/>
          <p:nvPr/>
        </p:nvSpPr>
        <p:spPr>
          <a:xfrm>
            <a:off x="731520" y="3092572"/>
            <a:ext cx="10698480" cy="0"/>
          </a:xfrm>
          <a:prstGeom prst="line">
            <a:avLst/>
          </a:prstGeom>
          <a:noFill/>
          <a:ln w="17780">
            <a:solidFill>
              <a:srgbClr val="E4E7EA"/>
            </a:solidFill>
            <a:prstDash val="solid"/>
          </a:ln>
        </p:spPr>
      </p:sp>
      <p:sp>
        <p:nvSpPr>
          <p:cNvPr id="4" name="Text 2"/>
          <p:cNvSpPr/>
          <p:nvPr/>
        </p:nvSpPr>
        <p:spPr>
          <a:xfrm>
            <a:off x="731520" y="1749928"/>
            <a:ext cx="1828800" cy="1031748"/>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25 de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diciembre de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2021</a:t>
            </a:r>
            <a:endParaRPr lang="en-US" sz="2200" dirty="0"/>
          </a:p>
        </p:txBody>
      </p:sp>
      <p:sp>
        <p:nvSpPr>
          <p:cNvPr id="5" name="Shape 3"/>
          <p:cNvSpPr/>
          <p:nvPr/>
        </p:nvSpPr>
        <p:spPr>
          <a:xfrm>
            <a:off x="731520" y="3001132"/>
            <a:ext cx="182880" cy="18288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731520" y="3504052"/>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Lanzamiento</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en Ariane 5</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desde Kourou.</a:t>
            </a:r>
            <a:endParaRPr lang="en-US" sz="2000" dirty="0"/>
          </a:p>
        </p:txBody>
      </p:sp>
      <p:sp>
        <p:nvSpPr>
          <p:cNvPr id="7" name="Text 5"/>
          <p:cNvSpPr/>
          <p:nvPr/>
        </p:nvSpPr>
        <p:spPr>
          <a:xfrm>
            <a:off x="2926080" y="1749928"/>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Enero de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8" name="Shape 6"/>
          <p:cNvSpPr/>
          <p:nvPr/>
        </p:nvSpPr>
        <p:spPr>
          <a:xfrm>
            <a:off x="2926080" y="3001132"/>
            <a:ext cx="182880" cy="18288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2926080" y="3504052"/>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Despliegue del</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parasol y luego</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 los espejos.</a:t>
            </a:r>
            <a:endParaRPr lang="en-US" sz="2000" dirty="0"/>
          </a:p>
        </p:txBody>
      </p:sp>
      <p:sp>
        <p:nvSpPr>
          <p:cNvPr id="10" name="Text 8"/>
          <p:cNvSpPr/>
          <p:nvPr/>
        </p:nvSpPr>
        <p:spPr>
          <a:xfrm>
            <a:off x="5120640" y="1749928"/>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24 de enero</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de 2022</a:t>
            </a:r>
            <a:endParaRPr lang="en-US" sz="2200" dirty="0"/>
          </a:p>
        </p:txBody>
      </p:sp>
      <p:sp>
        <p:nvSpPr>
          <p:cNvPr id="11" name="Shape 9"/>
          <p:cNvSpPr/>
          <p:nvPr/>
        </p:nvSpPr>
        <p:spPr>
          <a:xfrm>
            <a:off x="5120640" y="3001132"/>
            <a:ext cx="182880" cy="18288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5120640" y="3504052"/>
            <a:ext cx="1828800" cy="124866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Llegada a la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órbita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alrededor de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L2.</a:t>
            </a:r>
            <a:endParaRPr lang="en-US" sz="2000" dirty="0"/>
          </a:p>
        </p:txBody>
      </p:sp>
      <p:sp>
        <p:nvSpPr>
          <p:cNvPr id="13" name="Text 11"/>
          <p:cNvSpPr/>
          <p:nvPr/>
        </p:nvSpPr>
        <p:spPr>
          <a:xfrm>
            <a:off x="7315200" y="1749928"/>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Primavera de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4" name="Shape 12"/>
          <p:cNvSpPr/>
          <p:nvPr/>
        </p:nvSpPr>
        <p:spPr>
          <a:xfrm>
            <a:off x="7315200" y="3001132"/>
            <a:ext cx="182880" cy="182880"/>
          </a:xfrm>
          <a:prstGeom prst="roundRect">
            <a:avLst>
              <a:gd name="adj" fmla="val 50000"/>
            </a:avLst>
          </a:prstGeom>
          <a:solidFill>
            <a:srgbClr val="E4E7EA"/>
          </a:solidFill>
          <a:ln w="12700">
            <a:solidFill>
              <a:srgbClr val="E4E7EA">
                <a:alpha val="0"/>
              </a:srgbClr>
            </a:solidFill>
            <a:prstDash val="solid"/>
          </a:ln>
        </p:spPr>
      </p:sp>
      <p:sp>
        <p:nvSpPr>
          <p:cNvPr id="15" name="Text 13"/>
          <p:cNvSpPr/>
          <p:nvPr/>
        </p:nvSpPr>
        <p:spPr>
          <a:xfrm>
            <a:off x="7315200" y="3504052"/>
            <a:ext cx="1828800" cy="24881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Enfriamiento</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 los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detectores 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alineación</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micrométrica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 los 18</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segmentos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dorados.</a:t>
            </a:r>
            <a:endParaRPr lang="en-US" sz="2000" dirty="0"/>
          </a:p>
        </p:txBody>
      </p:sp>
      <p:sp>
        <p:nvSpPr>
          <p:cNvPr id="16" name="Text 14"/>
          <p:cNvSpPr/>
          <p:nvPr/>
        </p:nvSpPr>
        <p:spPr>
          <a:xfrm>
            <a:off x="9509760" y="1749928"/>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12 de julio de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7" name="Shape 15"/>
          <p:cNvSpPr/>
          <p:nvPr/>
        </p:nvSpPr>
        <p:spPr>
          <a:xfrm>
            <a:off x="9509760" y="3001132"/>
            <a:ext cx="182880" cy="18288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9509760" y="3504052"/>
            <a:ext cx="1828800" cy="186842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Publicación de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las primeras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imágenes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científicas 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color por la</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NASA.</a:t>
            </a:r>
            <a:endParaRPr lang="en-US" sz="20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1417"/>
        </a:solidFill>
      </p:bgPr>
    </p:bg>
    <p:spTree>
      <p:nvGrpSpPr>
        <p:cNvPr id="1" name=""/>
        <p:cNvGrpSpPr/>
        <p:nvPr/>
      </p:nvGrpSpPr>
      <p:grpSpPr>
        <a:xfrm>
          <a:off x="0" y="0"/>
          <a:ext cx="0" cy="0"/>
          <a:chOff x="0" y="0"/>
          <a:chExt cx="0" cy="0"/>
        </a:xfrm>
      </p:grpSpPr>
      <p:pic>
        <p:nvPicPr>
          <p:cNvPr id="2" name="Image 0" descr="Ilustración del tema de la diapositiva">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NUEVA SECCIÓN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Los ojos del gigante y</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sus descubrimientos</a:t>
            </a:r>
            <a:endParaRPr lang="en-US" sz="3800" dirty="0"/>
          </a:p>
        </p:txBody>
      </p:sp>
      <p:sp>
        <p:nvSpPr>
          <p:cNvPr id="5" name="Shape 2"/>
          <p:cNvSpPr/>
          <p:nvPr/>
        </p:nvSpPr>
        <p:spPr>
          <a:xfrm>
            <a:off x="731520" y="3046984"/>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Cuatro instrumentos científicos punteros</a:t>
            </a:r>
            <a:endParaRPr lang="en-US" sz="3000" dirty="0"/>
          </a:p>
        </p:txBody>
      </p:sp>
      <p:sp>
        <p:nvSpPr>
          <p:cNvPr id="3" name="Shape 1"/>
          <p:cNvSpPr/>
          <p:nvPr/>
        </p:nvSpPr>
        <p:spPr>
          <a:xfrm>
            <a:off x="731520" y="1785254"/>
            <a:ext cx="5184648" cy="1827276"/>
          </a:xfrm>
          <a:prstGeom prst="roundRect">
            <a:avLst>
              <a:gd name="adj" fmla="val 7006"/>
            </a:avLst>
          </a:prstGeom>
          <a:solidFill>
            <a:srgbClr val="1C1F22"/>
          </a:solidFill>
          <a:ln w="12700">
            <a:solidFill>
              <a:srgbClr val="1C1F22">
                <a:alpha val="0"/>
              </a:srgbClr>
            </a:solidFill>
            <a:prstDash val="solid"/>
          </a:ln>
        </p:spPr>
      </p:sp>
      <p:sp>
        <p:nvSpPr>
          <p:cNvPr id="4" name="Text 2"/>
          <p:cNvSpPr/>
          <p:nvPr/>
        </p:nvSpPr>
        <p:spPr>
          <a:xfrm>
            <a:off x="1042416" y="2096150"/>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NIRCam</a:t>
            </a:r>
            <a:endParaRPr lang="en-US" sz="1800" dirty="0"/>
          </a:p>
        </p:txBody>
      </p:sp>
      <p:sp>
        <p:nvSpPr>
          <p:cNvPr id="5" name="Text 3"/>
          <p:cNvSpPr/>
          <p:nvPr/>
        </p:nvSpPr>
        <p:spPr>
          <a:xfrm>
            <a:off x="1042416" y="2557922"/>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Cámara que opera en el infrarrojo cercano.</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Captura la mayor parte de las imágenes</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espectaculares y detecta las primeras estrellas.</a:t>
            </a:r>
            <a:endParaRPr lang="en-US" sz="1600" dirty="0"/>
          </a:p>
        </p:txBody>
      </p:sp>
      <p:sp>
        <p:nvSpPr>
          <p:cNvPr id="6" name="Shape 4"/>
          <p:cNvSpPr/>
          <p:nvPr/>
        </p:nvSpPr>
        <p:spPr>
          <a:xfrm>
            <a:off x="6245352" y="1785254"/>
            <a:ext cx="5184648" cy="1827276"/>
          </a:xfrm>
          <a:prstGeom prst="roundRect">
            <a:avLst>
              <a:gd name="adj" fmla="val 7006"/>
            </a:avLst>
          </a:prstGeom>
          <a:solidFill>
            <a:srgbClr val="1C1F22"/>
          </a:solidFill>
          <a:ln w="12700">
            <a:solidFill>
              <a:srgbClr val="1C1F22">
                <a:alpha val="0"/>
              </a:srgbClr>
            </a:solidFill>
            <a:prstDash val="solid"/>
          </a:ln>
        </p:spPr>
      </p:sp>
      <p:sp>
        <p:nvSpPr>
          <p:cNvPr id="7" name="Text 5"/>
          <p:cNvSpPr/>
          <p:nvPr/>
        </p:nvSpPr>
        <p:spPr>
          <a:xfrm>
            <a:off x="6556248" y="2096150"/>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NIRSpec</a:t>
            </a:r>
            <a:endParaRPr lang="en-US" sz="1800" dirty="0"/>
          </a:p>
        </p:txBody>
      </p:sp>
      <p:sp>
        <p:nvSpPr>
          <p:cNvPr id="8" name="Text 6"/>
          <p:cNvSpPr/>
          <p:nvPr/>
        </p:nvSpPr>
        <p:spPr>
          <a:xfrm>
            <a:off x="6556248" y="2557922"/>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Espectrógrafo capaz de descomponer y</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analizar simultáneamente la luz emitida por</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decenas de objetos a la vez.</a:t>
            </a:r>
            <a:endParaRPr lang="en-US" sz="1600" dirty="0"/>
          </a:p>
        </p:txBody>
      </p:sp>
      <p:sp>
        <p:nvSpPr>
          <p:cNvPr id="9" name="Shape 7"/>
          <p:cNvSpPr/>
          <p:nvPr/>
        </p:nvSpPr>
        <p:spPr>
          <a:xfrm>
            <a:off x="731520" y="3941714"/>
            <a:ext cx="5184648" cy="2075180"/>
          </a:xfrm>
          <a:prstGeom prst="roundRect">
            <a:avLst>
              <a:gd name="adj" fmla="val 6169"/>
            </a:avLst>
          </a:prstGeom>
          <a:solidFill>
            <a:srgbClr val="1C1F22"/>
          </a:solidFill>
          <a:ln w="12700">
            <a:solidFill>
              <a:srgbClr val="1C1F22">
                <a:alpha val="0"/>
              </a:srgbClr>
            </a:solidFill>
            <a:prstDash val="solid"/>
          </a:ln>
        </p:spPr>
      </p:sp>
      <p:sp>
        <p:nvSpPr>
          <p:cNvPr id="10" name="Text 8"/>
          <p:cNvSpPr/>
          <p:nvPr/>
        </p:nvSpPr>
        <p:spPr>
          <a:xfrm>
            <a:off x="1042416" y="4252610"/>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MIRI</a:t>
            </a:r>
            <a:endParaRPr lang="en-US" sz="1800" dirty="0"/>
          </a:p>
        </p:txBody>
      </p:sp>
      <p:sp>
        <p:nvSpPr>
          <p:cNvPr id="11" name="Text 9"/>
          <p:cNvSpPr/>
          <p:nvPr/>
        </p:nvSpPr>
        <p:spPr>
          <a:xfrm>
            <a:off x="1042416" y="4714382"/>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Cámara y espectrógrafo para el infrarrojo</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medio, enfriado activamente a 7 kelvin para</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atravesar el polvo más denso.</a:t>
            </a:r>
            <a:endParaRPr lang="en-US" sz="1600" dirty="0"/>
          </a:p>
        </p:txBody>
      </p:sp>
      <p:sp>
        <p:nvSpPr>
          <p:cNvPr id="12" name="Shape 10"/>
          <p:cNvSpPr/>
          <p:nvPr/>
        </p:nvSpPr>
        <p:spPr>
          <a:xfrm>
            <a:off x="6245352" y="3941714"/>
            <a:ext cx="5184648" cy="2075180"/>
          </a:xfrm>
          <a:prstGeom prst="roundRect">
            <a:avLst>
              <a:gd name="adj" fmla="val 6169"/>
            </a:avLst>
          </a:prstGeom>
          <a:solidFill>
            <a:srgbClr val="1C1F22"/>
          </a:solidFill>
          <a:ln w="12700">
            <a:solidFill>
              <a:srgbClr val="1C1F22">
                <a:alpha val="0"/>
              </a:srgbClr>
            </a:solidFill>
            <a:prstDash val="solid"/>
          </a:ln>
        </p:spPr>
      </p:sp>
      <p:sp>
        <p:nvSpPr>
          <p:cNvPr id="13" name="Text 11"/>
          <p:cNvSpPr/>
          <p:nvPr/>
        </p:nvSpPr>
        <p:spPr>
          <a:xfrm>
            <a:off x="6556248" y="4252610"/>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NIRISS &amp; FGS</a:t>
            </a:r>
            <a:endParaRPr lang="en-US" sz="1800" dirty="0"/>
          </a:p>
        </p:txBody>
      </p:sp>
      <p:sp>
        <p:nvSpPr>
          <p:cNvPr id="14" name="Text 12"/>
          <p:cNvSpPr/>
          <p:nvPr/>
        </p:nvSpPr>
        <p:spPr>
          <a:xfrm>
            <a:off x="6556248" y="4714382"/>
            <a:ext cx="4562856" cy="1000760"/>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Combina un espectroimaginador de alta</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precisión con el sensor de guiado fino que</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asegura un apuntamiento ultraestable del</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telescopio.</a:t>
            </a:r>
            <a:endParaRPr lang="en-US" sz="1600" dirty="0"/>
          </a:p>
        </p:txBody>
      </p:sp>
      <p:sp>
        <p:nvSpPr>
          <p:cNvPr id="15" name="Text 1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Hubble y Webb: una visión complementaria</a:t>
            </a:r>
            <a:endParaRPr lang="en-US" sz="3000" dirty="0"/>
          </a:p>
        </p:txBody>
      </p:sp>
      <p:sp>
        <p:nvSpPr>
          <p:cNvPr id="3" name="Shape 1"/>
          <p:cNvSpPr/>
          <p:nvPr/>
        </p:nvSpPr>
        <p:spPr>
          <a:xfrm>
            <a:off x="731520" y="1746936"/>
            <a:ext cx="5166360" cy="4332478"/>
          </a:xfrm>
          <a:prstGeom prst="roundRect">
            <a:avLst>
              <a:gd name="adj" fmla="val 2955"/>
            </a:avLst>
          </a:prstGeom>
          <a:solidFill>
            <a:srgbClr val="1C1F22"/>
          </a:solidFill>
          <a:ln w="12700">
            <a:solidFill>
              <a:srgbClr val="1C1F22">
                <a:alpha val="0"/>
              </a:srgbClr>
            </a:solidFill>
            <a:prstDash val="solid"/>
          </a:ln>
        </p:spPr>
      </p:sp>
      <p:sp>
        <p:nvSpPr>
          <p:cNvPr id="4" name="Text 2"/>
          <p:cNvSpPr/>
          <p:nvPr/>
        </p:nvSpPr>
        <p:spPr>
          <a:xfrm>
            <a:off x="1042416" y="2057832"/>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Hubble: el universo visible</a:t>
            </a:r>
            <a:endParaRPr lang="en-US" sz="2400" dirty="0"/>
          </a:p>
        </p:txBody>
      </p:sp>
      <p:sp>
        <p:nvSpPr>
          <p:cNvPr id="5" name="Shape 3"/>
          <p:cNvSpPr/>
          <p:nvPr/>
        </p:nvSpPr>
        <p:spPr>
          <a:xfrm>
            <a:off x="1042416" y="2511984"/>
            <a:ext cx="548640" cy="45720"/>
          </a:xfrm>
          <a:prstGeom prst="rect">
            <a:avLst/>
          </a:prstGeom>
          <a:solidFill>
            <a:srgbClr val="E4E7EA"/>
          </a:solidFill>
          <a:ln w="12700">
            <a:solidFill>
              <a:srgbClr val="E4E7EA">
                <a:alpha val="0"/>
              </a:srgbClr>
            </a:solidFill>
            <a:prstDash val="solid"/>
          </a:ln>
        </p:spPr>
      </p:sp>
      <p:sp>
        <p:nvSpPr>
          <p:cNvPr id="6" name="Shape 4"/>
          <p:cNvSpPr/>
          <p:nvPr/>
        </p:nvSpPr>
        <p:spPr>
          <a:xfrm>
            <a:off x="1060704" y="2836469"/>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704008"/>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Revela la luz de las estrellas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calientes y del gas ionizado.</a:t>
            </a:r>
            <a:endParaRPr lang="en-US" sz="2300" dirty="0"/>
          </a:p>
        </p:txBody>
      </p:sp>
      <p:sp>
        <p:nvSpPr>
          <p:cNvPr id="8" name="Shape 6"/>
          <p:cNvSpPr/>
          <p:nvPr/>
        </p:nvSpPr>
        <p:spPr>
          <a:xfrm>
            <a:off x="1060704" y="3834181"/>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701720"/>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Captura detalles finos en luz</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ultravioleta y visible.</a:t>
            </a:r>
            <a:endParaRPr lang="en-US" sz="2300" dirty="0"/>
          </a:p>
        </p:txBody>
      </p:sp>
      <p:sp>
        <p:nvSpPr>
          <p:cNvPr id="10" name="Shape 8"/>
          <p:cNvSpPr/>
          <p:nvPr/>
        </p:nvSpPr>
        <p:spPr>
          <a:xfrm>
            <a:off x="1060704" y="4831893"/>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699432"/>
            <a:ext cx="4233672" cy="1078230"/>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Aporta el contexto</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morfológico de las galaxias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cercanas.</a:t>
            </a:r>
            <a:endParaRPr lang="en-US" sz="2300" dirty="0"/>
          </a:p>
        </p:txBody>
      </p:sp>
      <p:sp>
        <p:nvSpPr>
          <p:cNvPr id="12" name="Shape 10"/>
          <p:cNvSpPr/>
          <p:nvPr/>
        </p:nvSpPr>
        <p:spPr>
          <a:xfrm>
            <a:off x="6263640" y="1746936"/>
            <a:ext cx="5166360" cy="4332478"/>
          </a:xfrm>
          <a:prstGeom prst="roundRect">
            <a:avLst>
              <a:gd name="adj" fmla="val 2955"/>
            </a:avLst>
          </a:prstGeom>
          <a:solidFill>
            <a:srgbClr val="1C1F22"/>
          </a:solidFill>
          <a:ln w="12700">
            <a:solidFill>
              <a:srgbClr val="1C1F22">
                <a:alpha val="0"/>
              </a:srgbClr>
            </a:solidFill>
            <a:prstDash val="solid"/>
          </a:ln>
        </p:spPr>
      </p:sp>
      <p:sp>
        <p:nvSpPr>
          <p:cNvPr id="13" name="Text 11"/>
          <p:cNvSpPr/>
          <p:nvPr/>
        </p:nvSpPr>
        <p:spPr>
          <a:xfrm>
            <a:off x="6574536" y="2057832"/>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Webb: el universo profundo</a:t>
            </a:r>
            <a:endParaRPr lang="en-US" sz="2400" dirty="0"/>
          </a:p>
        </p:txBody>
      </p:sp>
      <p:sp>
        <p:nvSpPr>
          <p:cNvPr id="14" name="Shape 12"/>
          <p:cNvSpPr/>
          <p:nvPr/>
        </p:nvSpPr>
        <p:spPr>
          <a:xfrm>
            <a:off x="6574536" y="2511984"/>
            <a:ext cx="548640" cy="45720"/>
          </a:xfrm>
          <a:prstGeom prst="rect">
            <a:avLst/>
          </a:prstGeom>
          <a:solidFill>
            <a:srgbClr val="E4E7EA"/>
          </a:solidFill>
          <a:ln w="12700">
            <a:solidFill>
              <a:srgbClr val="E4E7EA">
                <a:alpha val="0"/>
              </a:srgbClr>
            </a:solidFill>
            <a:prstDash val="solid"/>
          </a:ln>
        </p:spPr>
      </p:sp>
      <p:sp>
        <p:nvSpPr>
          <p:cNvPr id="15" name="Shape 13"/>
          <p:cNvSpPr/>
          <p:nvPr/>
        </p:nvSpPr>
        <p:spPr>
          <a:xfrm>
            <a:off x="6592824" y="2836469"/>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2704008"/>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Atraviesa las barreras de polvo</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opaco.</a:t>
            </a:r>
            <a:endParaRPr lang="en-US" sz="2300" dirty="0"/>
          </a:p>
        </p:txBody>
      </p:sp>
      <p:sp>
        <p:nvSpPr>
          <p:cNvPr id="17" name="Shape 15"/>
          <p:cNvSpPr/>
          <p:nvPr/>
        </p:nvSpPr>
        <p:spPr>
          <a:xfrm>
            <a:off x="6592824" y="3834181"/>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3701720"/>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Revela estrellas en formación</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y objetos muy lejanos.</a:t>
            </a:r>
            <a:endParaRPr lang="en-US" sz="2300" dirty="0"/>
          </a:p>
        </p:txBody>
      </p:sp>
      <p:sp>
        <p:nvSpPr>
          <p:cNvPr id="19" name="Shape 17"/>
          <p:cNvSpPr/>
          <p:nvPr/>
        </p:nvSpPr>
        <p:spPr>
          <a:xfrm>
            <a:off x="6592824" y="4831893"/>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699432"/>
            <a:ext cx="4233672" cy="1078230"/>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Analiza la composición</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química de los objetivos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gracias al infrarrojo.</a:t>
            </a:r>
            <a:endParaRPr lang="en-US" sz="23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Los primeros grandes descubrimientos</a:t>
            </a:r>
            <a:endParaRPr lang="en-US" sz="3000" dirty="0"/>
          </a:p>
        </p:txBody>
      </p:sp>
      <p:sp>
        <p:nvSpPr>
          <p:cNvPr id="3" name="Shape 1"/>
          <p:cNvSpPr/>
          <p:nvPr/>
        </p:nvSpPr>
        <p:spPr>
          <a:xfrm>
            <a:off x="749808" y="1873799"/>
            <a:ext cx="91440" cy="9144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2416" y="1741338"/>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Imagen de campo ultraprofundo del cúmulo de galaxias SMACS 0723 que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revela espectaculares lentes gravitacionales.</a:t>
            </a:r>
            <a:endParaRPr lang="en-US" sz="2300" dirty="0"/>
          </a:p>
        </p:txBody>
      </p:sp>
      <p:sp>
        <p:nvSpPr>
          <p:cNvPr id="5" name="Shape 3"/>
          <p:cNvSpPr/>
          <p:nvPr/>
        </p:nvSpPr>
        <p:spPr>
          <a:xfrm>
            <a:off x="749808" y="2871511"/>
            <a:ext cx="91440" cy="9144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2416" y="2739050"/>
            <a:ext cx="10387584" cy="365506"/>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Detalles inéditos en las nebulosas de la Quilla y del Anillo del Sur.</a:t>
            </a:r>
            <a:endParaRPr lang="en-US" sz="2300" dirty="0"/>
          </a:p>
        </p:txBody>
      </p:sp>
      <p:sp>
        <p:nvSpPr>
          <p:cNvPr id="7" name="Shape 5"/>
          <p:cNvSpPr/>
          <p:nvPr/>
        </p:nvSpPr>
        <p:spPr>
          <a:xfrm>
            <a:off x="749808" y="3512861"/>
            <a:ext cx="91440" cy="9144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2416" y="3380400"/>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Observación precisa de interacciones cósmicas en el corazón del célebre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Quinteto de Stephan.</a:t>
            </a:r>
            <a:endParaRPr lang="en-US" sz="2300" dirty="0"/>
          </a:p>
        </p:txBody>
      </p:sp>
      <p:sp>
        <p:nvSpPr>
          <p:cNvPr id="9" name="Shape 7"/>
          <p:cNvSpPr/>
          <p:nvPr/>
        </p:nvSpPr>
        <p:spPr>
          <a:xfrm>
            <a:off x="749808" y="4510573"/>
            <a:ext cx="91440" cy="9144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2416" y="4378112"/>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Detección de dióxido de carbono (CO₂) en la atmósfera del exoplaneta</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WASP-39 b.</a:t>
            </a:r>
            <a:endParaRPr lang="en-US" sz="2300" dirty="0"/>
          </a:p>
        </p:txBody>
      </p:sp>
      <p:sp>
        <p:nvSpPr>
          <p:cNvPr id="11" name="Shape 9"/>
          <p:cNvSpPr/>
          <p:nvPr/>
        </p:nvSpPr>
        <p:spPr>
          <a:xfrm>
            <a:off x="749808" y="5508285"/>
            <a:ext cx="91440" cy="9144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1042416" y="5375824"/>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Identificación de galaxias formadas solo unos cientos de millones de años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después del Big Bang.</a:t>
            </a:r>
            <a:endParaRPr lang="en-US" sz="2300" dirty="0"/>
          </a:p>
        </p:txBody>
      </p:sp>
      <p:sp>
        <p:nvSpPr>
          <p:cNvPr id="13" name="Text 1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Una vida útil superior a lo previsto</a:t>
            </a:r>
            <a:endParaRPr lang="en-US" sz="3000" dirty="0"/>
          </a:p>
        </p:txBody>
      </p:sp>
      <p:sp>
        <p:nvSpPr>
          <p:cNvPr id="3" name="Shape 1"/>
          <p:cNvSpPr/>
          <p:nvPr/>
        </p:nvSpPr>
        <p:spPr>
          <a:xfrm>
            <a:off x="731520" y="2065355"/>
            <a:ext cx="10698480" cy="3494532"/>
          </a:xfrm>
          <a:prstGeom prst="roundRect">
            <a:avLst>
              <a:gd name="adj" fmla="val 4187"/>
            </a:avLst>
          </a:prstGeom>
          <a:solidFill>
            <a:srgbClr val="2B2D30"/>
          </a:solidFill>
          <a:ln w="12700">
            <a:solidFill>
              <a:srgbClr val="2B2D30">
                <a:alpha val="0"/>
              </a:srgbClr>
            </a:solidFill>
            <a:prstDash val="solid"/>
          </a:ln>
        </p:spPr>
      </p:sp>
      <p:sp>
        <p:nvSpPr>
          <p:cNvPr id="4" name="Shape 2"/>
          <p:cNvSpPr/>
          <p:nvPr/>
        </p:nvSpPr>
        <p:spPr>
          <a:xfrm>
            <a:off x="731520" y="2065355"/>
            <a:ext cx="146304" cy="3494532"/>
          </a:xfrm>
          <a:prstGeom prst="rect">
            <a:avLst/>
          </a:prstGeom>
          <a:solidFill>
            <a:srgbClr val="E4E7EA"/>
          </a:solidFill>
          <a:ln w="12700">
            <a:solidFill>
              <a:srgbClr val="E4E7EA">
                <a:alpha val="0"/>
              </a:srgbClr>
            </a:solidFill>
            <a:prstDash val="solid"/>
          </a:ln>
        </p:spPr>
      </p:sp>
      <p:sp>
        <p:nvSpPr>
          <p:cNvPr id="5" name="Text 3"/>
          <p:cNvSpPr/>
          <p:nvPr/>
        </p:nvSpPr>
        <p:spPr>
          <a:xfrm>
            <a:off x="1188720" y="237625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PARA RECORDAR</a:t>
            </a:r>
            <a:endParaRPr lang="en-US" sz="1400" dirty="0"/>
          </a:p>
        </p:txBody>
      </p:sp>
      <p:sp>
        <p:nvSpPr>
          <p:cNvPr id="6" name="Text 4"/>
          <p:cNvSpPr/>
          <p:nvPr/>
        </p:nvSpPr>
        <p:spPr>
          <a:xfrm>
            <a:off x="1188720" y="2924891"/>
            <a:ext cx="9619488" cy="233324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Prevista para al menos cinco años, con un objetivo de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diez, la misión ahorró combustible gracias a la</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precisión del lanzamiento. La NASA calcula disponer</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de propulsor para mucho más de diez años de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operaciones científicas.</a:t>
            </a:r>
            <a:endParaRPr lang="en-US" sz="3000" dirty="0"/>
          </a:p>
        </p:txBody>
      </p:sp>
      <p:sp>
        <p:nvSpPr>
          <p:cNvPr id="7" name="Text 5"/>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A8AEB5"/>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202020"/>
                </a:solidFill>
                <a:latin typeface="Instrument Sans" pitchFamily="34" charset="0"/>
                <a:ea typeface="Instrument Sans" pitchFamily="34" charset="-122"/>
                <a:cs typeface="Instrument Sans" pitchFamily="34" charset="-120"/>
              </a:rPr>
              <a:t>Puntos clave del telescopio James Webb</a:t>
            </a:r>
            <a:endParaRPr lang="en-US" sz="3000" dirty="0"/>
          </a:p>
        </p:txBody>
      </p:sp>
      <p:sp>
        <p:nvSpPr>
          <p:cNvPr id="3" name="Text 1"/>
          <p:cNvSpPr/>
          <p:nvPr/>
        </p:nvSpPr>
        <p:spPr>
          <a:xfrm>
            <a:off x="731520" y="1812097"/>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01</a:t>
            </a:r>
            <a:endParaRPr lang="en-US" sz="1700" dirty="0"/>
          </a:p>
        </p:txBody>
      </p:sp>
      <p:sp>
        <p:nvSpPr>
          <p:cNvPr id="4" name="Text 2"/>
          <p:cNvSpPr/>
          <p:nvPr/>
        </p:nvSpPr>
        <p:spPr>
          <a:xfrm>
            <a:off x="1228725" y="1761896"/>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Un gran avance tecnológico gracias a su espejo desplegable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bañado en oro de 6,5 m y su escudo criogénico.</a:t>
            </a:r>
            <a:endParaRPr lang="en-US" sz="2700" dirty="0"/>
          </a:p>
        </p:txBody>
      </p:sp>
      <p:sp>
        <p:nvSpPr>
          <p:cNvPr id="5" name="Text 3"/>
          <p:cNvSpPr/>
          <p:nvPr/>
        </p:nvSpPr>
        <p:spPr>
          <a:xfrm>
            <a:off x="731520" y="2964241"/>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02</a:t>
            </a:r>
            <a:endParaRPr lang="en-US" sz="1700" dirty="0"/>
          </a:p>
        </p:txBody>
      </p:sp>
      <p:sp>
        <p:nvSpPr>
          <p:cNvPr id="6" name="Text 4"/>
          <p:cNvSpPr/>
          <p:nvPr/>
        </p:nvSpPr>
        <p:spPr>
          <a:xfrm>
            <a:off x="1228725" y="2914040"/>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La visión infrarroja permite traspasar el polvo y observar las</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primeras luces del Universo.</a:t>
            </a:r>
            <a:endParaRPr lang="en-US" sz="2700" dirty="0"/>
          </a:p>
        </p:txBody>
      </p:sp>
      <p:sp>
        <p:nvSpPr>
          <p:cNvPr id="7" name="Text 5"/>
          <p:cNvSpPr/>
          <p:nvPr/>
        </p:nvSpPr>
        <p:spPr>
          <a:xfrm>
            <a:off x="731520" y="4116385"/>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03</a:t>
            </a:r>
            <a:endParaRPr lang="en-US" sz="1700" dirty="0"/>
          </a:p>
        </p:txBody>
      </p:sp>
      <p:sp>
        <p:nvSpPr>
          <p:cNvPr id="8" name="Text 6"/>
          <p:cNvSpPr/>
          <p:nvPr/>
        </p:nvSpPr>
        <p:spPr>
          <a:xfrm>
            <a:off x="1228725" y="4066184"/>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Una colaboración entre la NASA, la ESA y la ASC, prevista para</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durar mucho más de diez años.</a:t>
            </a:r>
            <a:endParaRPr lang="en-US" sz="2700" dirty="0"/>
          </a:p>
        </p:txBody>
      </p:sp>
      <p:sp>
        <p:nvSpPr>
          <p:cNvPr id="9" name="Text 7"/>
          <p:cNvSpPr/>
          <p:nvPr/>
        </p:nvSpPr>
        <p:spPr>
          <a:xfrm>
            <a:off x="731520" y="5268529"/>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04</a:t>
            </a:r>
            <a:endParaRPr lang="en-US" sz="1700" dirty="0"/>
          </a:p>
        </p:txBody>
      </p:sp>
      <p:sp>
        <p:nvSpPr>
          <p:cNvPr id="10" name="Text 8"/>
          <p:cNvSpPr/>
          <p:nvPr/>
        </p:nvSpPr>
        <p:spPr>
          <a:xfrm>
            <a:off x="1228725" y="5218328"/>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Avances fundamentales ya logrados en la atmósfera de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exoplanetas y en las primeras galaxias tras el Big Bang.</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3F4142"/>
                </a:solidFill>
                <a:latin typeface="Instrument Sans" pitchFamily="34" charset="0"/>
                <a:ea typeface="Instrument Sans" pitchFamily="34" charset="-122"/>
                <a:cs typeface="Instrument Sans" pitchFamily="34" charset="-120"/>
              </a:rPr>
              <a:t>17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strument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strument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telescopio espacial James Webb: observar la luz de las primeras galaxias</dc:title>
  <dc:subject>PptxGenJS Presentation</dc:subject>
  <dc:creator>Prezto</dc:creator>
  <cp:lastModifiedBy>Prezto</cp:lastModifiedBy>
  <cp:revision>1</cp:revision>
  <dcterms:created xsi:type="dcterms:W3CDTF">2026-09-28T17:55:45Z</dcterms:created>
  <dcterms:modified xsi:type="dcterms:W3CDTF">2026-09-28T17:55:45Z</dcterms:modified>
</cp:coreProperties>
</file>