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 plan naszej podróży przez tę niezwykłą naukową przygodę. Zaczniemy od genezy misji i jej startu w Boże Narodzenie 2021 roku. Następnie wyjaśnimy, dlaczego podczerwień jest niezbędna do badania najdalszych zakątków kosmosu. Na koniec przyjrzymy się zastosowanej technologii i pierwszym przełomowym odkryciom teleskopu.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JWST to jeden z najbardziej ambitnych projektów globalnej współpracy naukowej, łączący NASA, ESA i ASC. Wyniesiony 25 grudnia 2021 roku przez rakietę Ariane 5 z Kourou, kosztował niemal 10 miliardów dolarów. Jego skala robi wrażenie: gigantyczne zwierciadło rejestruje światło półtora miliona kilometrów od nas. Inżynierowie musieli pokonać 344 krytyczne etapy, na których najmniejszy błąd przekreśliłby powodzenie misji.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Aby dostrzec pierwsze galaktyki powstałe po Wielkim Wybuchu, światło widzialne już nie wystarcza. W ciągu miliardów lat rozszerzająca się przestrzeń rozciągnęła fale świetlne aż do zakresu podczerwieni. Co więcej, promieniowanie podczerwone potrafi przenikać przez nieprzejrzyste obłoki pyłu. Dzięki temu Webb może zaglądać w samo serce gwiezdnych żłobków.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Podczerwień stanowi prawdziwą rewolucję we współczesnej astronomii. Obejmując zakres od 0,6 do 28,5 mikrometra, Webb bada obszary dotychczas całkowicie niedostępne. Przebija się przez pyłowe kokony, w których rodzą się układy gwiezdne i planetarne. Takie spektrum pozwala również na analizę składu chemicznego atmosfer obcych światów.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Tabela ta ukazuje skok technologiczny między tymi dwiema generacjami obserwatoriów. Podczas gdy zwierciadło Hubble'a miało 2,4 metra średnicy i 4,5 m² powierzchni, zwierciadło Webba osiąga 6,5 metra oraz 25 m², zapewniając pięciokrotnie większą zdolność zbierania światła. Znajdujący się na niskiej orbicie Hubble mógł być odwiedzany i naprawiany przez astronautów. Webb z kolei stacjonuje w punkcie L2 w odległości 1,5 miliona kilometrów, co wyklucza jakąkolwiek bezpośrednią naprawę.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Wymiary zwierciadła głównego uniemożliwiały wystrzelenie go w jednym kawałku: trzeba było zaprojektować je niczym mechaniczne origami, złożone z 18 segmentów z pozłacanego berylu. Aby wychwytywać słabe źródła podczerwieni bez oślepiania własnym ciepłem, teleskop kryje się za pięcioma warstwami Kaptonu. Ta gigantyczna osłona przeciwsłoneczna obniża temperaturę do −223 °C, a dla instrumentu MIRI nawet do 7 kelwinów za sprawą kriochłodziarki.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Rozkładanie teleskopu JWST oznaczało tygodnie ogromnego napięcia dla międzynarodowej społeczności astronomicznej. Po wystrzeleniu z chirurgiczną precyzją 25 grudnia 2021 roku kluczowe sekwencje przebiegły bez zakłóceń. 24 stycznia 2022 roku sonda osiągnęła docelową orbitę w punkcie L2. Kilka miesięcy justowania optyki i chłodzenia poprzedziło prezentację pierwszych zdjęć na świecie w lipcu 2022 roku.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Cztery instrumenty pokładowe uzupełniają się w badaniu podczerwieni. NIRCam dostarcza obrazy o niezwykłej ostrości w bliskiej podczerwieni, podczas gdy NIRSpec umożliwia jednoczesne badanie wielu galaktyk dzięki mikroprzesłonom. MIRI bada średnią podczerwień w bardzo niskiej temperaturze, a czujnik FGS połączony z NIRISS gwarantuje stabilność celowania niezbędną przy długich ekspozycjach.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Hubble i Webb bynajmniej się nie dublują, lecz tworzą zgrany i komplementarny duet. Hubble zapewnia niezrównany wgląd w aktywność gorących gazów i jasnych gwiazd w zakresie optycznym oraz ultrafioletowym. Webb wnosi wymiar termiczny i głęboki, ukazując to, co ukryte za gwiezdnymi kokonami. Naukowcy często łączą dane z obu obserwatoriów, aby uzyskać pełny obraz zjawisk.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Już od pierwszych zdjęć opublikowanych 12 lipca 2022 roku JWST wykazał spektakularną skuteczność. Pozwolił podziwiać struktury Mgławicy Carina z niespotykaną dotąd dokładnością. Pod względem kosmologicznym Webb zidentyfikował wczesne galaktyki, które podważają niektóre modele teoretyczne. Potwierdził również obecność dwutlenku węgla w atmosferze egzoplanety WASP-39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jedna z najwspanialszych niespodzianek misji: niezwykła precyzja startu rakiety Ariane 5 z 25 grudnia 2021 roku pozwoliła zaoszczędzić paliwo pokładowe. Choć minimalny czas trwania misji szacowano na pięć do dziesięciu lat, zapasy materiału pędnego pozwolą na pracę teleskopu znacznie dłużej niż przez dekadę. Astronomowie na całym świecie zyskają dzięki temu dłuższe okno obserwacyjne na kosmos.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417"/>
        </a:solidFill>
      </p:bgPr>
    </p:bg>
    <p:spTree>
      <p:nvGrpSpPr>
        <p:cNvPr id="1" name=""/>
        <p:cNvGrpSpPr/>
        <p:nvPr/>
      </p:nvGrpSpPr>
      <p:grpSpPr>
        <a:xfrm>
          <a:off x="0" y="0"/>
          <a:ext cx="0" cy="0"/>
          <a:chOff x="0" y="0"/>
          <a:chExt cx="0" cy="0"/>
        </a:xfrm>
      </p:grpSpPr>
      <p:pic>
        <p:nvPicPr>
          <p:cNvPr id="2" name="Image 0" descr="Ilustracja tematu slajdu">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371600"/>
            <a:ext cx="5212080" cy="246888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Kosmiczny Teleskop</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Jamesa Webba</a:t>
            </a:r>
            <a:endParaRPr lang="en-US" sz="3800" dirty="0"/>
          </a:p>
        </p:txBody>
      </p:sp>
      <p:sp>
        <p:nvSpPr>
          <p:cNvPr id="4" name="Shape 1"/>
          <p:cNvSpPr/>
          <p:nvPr/>
        </p:nvSpPr>
        <p:spPr>
          <a:xfrm>
            <a:off x="731520" y="2726944"/>
            <a:ext cx="1005840" cy="64008"/>
          </a:xfrm>
          <a:prstGeom prst="rect">
            <a:avLst/>
          </a:prstGeom>
          <a:solidFill>
            <a:srgbClr val="E4E7EA"/>
          </a:solidFill>
          <a:ln w="12700">
            <a:solidFill>
              <a:srgbClr val="E4E7EA">
                <a:alpha val="0"/>
              </a:srgbClr>
            </a:solidFill>
            <a:prstDash val="solid"/>
          </a:ln>
        </p:spPr>
      </p:sp>
      <p:sp>
        <p:nvSpPr>
          <p:cNvPr id="5" name="Text 2"/>
          <p:cNvSpPr/>
          <p:nvPr/>
        </p:nvSpPr>
        <p:spPr>
          <a:xfrm>
            <a:off x="731520" y="3092704"/>
            <a:ext cx="5212080" cy="1910588"/>
          </a:xfrm>
          <a:prstGeom prst="rect">
            <a:avLst/>
          </a:prstGeom>
          <a:noFill/>
          <a:ln/>
        </p:spPr>
        <p:txBody>
          <a:bodyPr wrap="none" lIns="0" tIns="0" rIns="0" bIns="0" rtlCol="0" anchor="t"/>
          <a:lstStyle/>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Odkryć tajemnice pierwszych</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galaktyk i zbadać początki</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Wszechświata</a:t>
            </a:r>
            <a:endParaRPr lang="en-US" sz="2600" dirty="0"/>
          </a:p>
        </p:txBody>
      </p:sp>
      <p:sp>
        <p:nvSpPr>
          <p:cNvPr id="6" name="Shape 3"/>
          <p:cNvSpPr/>
          <p:nvPr/>
        </p:nvSpPr>
        <p:spPr>
          <a:xfrm>
            <a:off x="731520" y="5277612"/>
            <a:ext cx="1534537" cy="415290"/>
          </a:xfrm>
          <a:prstGeom prst="roundRect">
            <a:avLst>
              <a:gd name="adj" fmla="val 48440"/>
            </a:avLst>
          </a:prstGeom>
          <a:solidFill>
            <a:srgbClr val="1C1F22"/>
          </a:solidFill>
          <a:ln w="12700">
            <a:solidFill>
              <a:srgbClr val="1C1F22">
                <a:alpha val="0"/>
              </a:srgbClr>
            </a:solidFill>
            <a:prstDash val="solid"/>
          </a:ln>
        </p:spPr>
      </p:sp>
      <p:sp>
        <p:nvSpPr>
          <p:cNvPr id="7" name="Text 4"/>
          <p:cNvSpPr/>
          <p:nvPr/>
        </p:nvSpPr>
        <p:spPr>
          <a:xfrm>
            <a:off x="932688" y="5369052"/>
            <a:ext cx="1150489"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Astronomia</a:t>
            </a:r>
            <a:endParaRPr lang="en-US" sz="1500" dirty="0"/>
          </a:p>
        </p:txBody>
      </p:sp>
      <p:sp>
        <p:nvSpPr>
          <p:cNvPr id="8" name="Shape 5"/>
          <p:cNvSpPr/>
          <p:nvPr/>
        </p:nvSpPr>
        <p:spPr>
          <a:xfrm>
            <a:off x="2412361" y="5277612"/>
            <a:ext cx="1502946" cy="415290"/>
          </a:xfrm>
          <a:prstGeom prst="roundRect">
            <a:avLst>
              <a:gd name="adj" fmla="val 48440"/>
            </a:avLst>
          </a:prstGeom>
          <a:solidFill>
            <a:srgbClr val="1C1F22"/>
          </a:solidFill>
          <a:ln w="12700">
            <a:solidFill>
              <a:srgbClr val="1C1F22">
                <a:alpha val="0"/>
              </a:srgbClr>
            </a:solidFill>
            <a:prstDash val="solid"/>
          </a:ln>
        </p:spPr>
      </p:sp>
      <p:sp>
        <p:nvSpPr>
          <p:cNvPr id="9" name="Text 6"/>
          <p:cNvSpPr/>
          <p:nvPr/>
        </p:nvSpPr>
        <p:spPr>
          <a:xfrm>
            <a:off x="2613529" y="5369052"/>
            <a:ext cx="1118898"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Astrofizyka</a:t>
            </a:r>
            <a:endParaRPr lang="en-US" sz="1500" dirty="0"/>
          </a:p>
        </p:txBody>
      </p:sp>
      <p:sp>
        <p:nvSpPr>
          <p:cNvPr id="10" name="Shape 7"/>
          <p:cNvSpPr/>
          <p:nvPr/>
        </p:nvSpPr>
        <p:spPr>
          <a:xfrm>
            <a:off x="731520" y="5802630"/>
            <a:ext cx="2049993" cy="415290"/>
          </a:xfrm>
          <a:prstGeom prst="roundRect">
            <a:avLst>
              <a:gd name="adj" fmla="val 48440"/>
            </a:avLst>
          </a:prstGeom>
          <a:solidFill>
            <a:srgbClr val="1C1F22"/>
          </a:solidFill>
          <a:ln w="12700">
            <a:solidFill>
              <a:srgbClr val="1C1F22">
                <a:alpha val="0"/>
              </a:srgbClr>
            </a:solidFill>
            <a:prstDash val="solid"/>
          </a:ln>
        </p:spPr>
      </p:sp>
      <p:sp>
        <p:nvSpPr>
          <p:cNvPr id="11" name="Text 8"/>
          <p:cNvSpPr/>
          <p:nvPr/>
        </p:nvSpPr>
        <p:spPr>
          <a:xfrm>
            <a:off x="932688" y="5894070"/>
            <a:ext cx="1665945"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Nauki o kosmosie</a:t>
            </a:r>
            <a:endParaRPr lang="en-US" sz="1500" dirty="0"/>
          </a:p>
        </p:txBody>
      </p:sp>
      <p:sp>
        <p:nvSpPr>
          <p:cNvPr id="12"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W programie tej kosmicznej wyprawy</a:t>
            </a:r>
            <a:endParaRPr lang="en-US" sz="3000" dirty="0"/>
          </a:p>
        </p:txBody>
      </p:sp>
      <p:sp>
        <p:nvSpPr>
          <p:cNvPr id="3" name="Text 1"/>
          <p:cNvSpPr/>
          <p:nvPr/>
        </p:nvSpPr>
        <p:spPr>
          <a:xfrm>
            <a:off x="731520" y="2049719"/>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01</a:t>
            </a:r>
            <a:endParaRPr lang="en-US" sz="2200" dirty="0"/>
          </a:p>
        </p:txBody>
      </p:sp>
      <p:sp>
        <p:nvSpPr>
          <p:cNvPr id="4" name="Text 2"/>
          <p:cNvSpPr/>
          <p:nvPr/>
        </p:nvSpPr>
        <p:spPr>
          <a:xfrm>
            <a:off x="2286000" y="2049719"/>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Geneza i kluczowe liczby</a:t>
            </a:r>
            <a:endParaRPr lang="en-US" sz="2200" dirty="0"/>
          </a:p>
        </p:txBody>
      </p:sp>
      <p:sp>
        <p:nvSpPr>
          <p:cNvPr id="5" name="Text 3"/>
          <p:cNvSpPr/>
          <p:nvPr/>
        </p:nvSpPr>
        <p:spPr>
          <a:xfrm>
            <a:off x="6492240" y="2049719"/>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Start, międzynarodowa współpraca i</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rozmach misji o niespotykanej skali</a:t>
            </a:r>
            <a:endParaRPr lang="en-US" sz="2000" dirty="0"/>
          </a:p>
        </p:txBody>
      </p:sp>
      <p:sp>
        <p:nvSpPr>
          <p:cNvPr id="6" name="Shape 4"/>
          <p:cNvSpPr/>
          <p:nvPr/>
        </p:nvSpPr>
        <p:spPr>
          <a:xfrm>
            <a:off x="731520" y="2824927"/>
            <a:ext cx="10698480" cy="0"/>
          </a:xfrm>
          <a:prstGeom prst="line">
            <a:avLst/>
          </a:prstGeom>
          <a:noFill/>
          <a:ln w="9525">
            <a:solidFill>
              <a:srgbClr val="4F5358"/>
            </a:solidFill>
            <a:prstDash val="solid"/>
          </a:ln>
        </p:spPr>
      </p:sp>
      <p:sp>
        <p:nvSpPr>
          <p:cNvPr id="7" name="Text 5"/>
          <p:cNvSpPr/>
          <p:nvPr/>
        </p:nvSpPr>
        <p:spPr>
          <a:xfrm>
            <a:off x="731520" y="2980375"/>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02</a:t>
            </a:r>
            <a:endParaRPr lang="en-US" sz="2200" dirty="0"/>
          </a:p>
        </p:txBody>
      </p:sp>
      <p:sp>
        <p:nvSpPr>
          <p:cNvPr id="8" name="Text 6"/>
          <p:cNvSpPr/>
          <p:nvPr/>
        </p:nvSpPr>
        <p:spPr>
          <a:xfrm>
            <a:off x="2286000" y="2980375"/>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Dlaczego obserwacje w</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podczerwieni?</a:t>
            </a:r>
            <a:endParaRPr lang="en-US" sz="2200" dirty="0"/>
          </a:p>
        </p:txBody>
      </p:sp>
      <p:sp>
        <p:nvSpPr>
          <p:cNvPr id="9" name="Text 7"/>
          <p:cNvSpPr/>
          <p:nvPr/>
        </p:nvSpPr>
        <p:spPr>
          <a:xfrm>
            <a:off x="6492240" y="2980375"/>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Ekspansja kosmosu, przesunięcie ku</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czerwieni i przejrzystość pyłów</a:t>
            </a:r>
            <a:endParaRPr lang="en-US" sz="2000" dirty="0"/>
          </a:p>
        </p:txBody>
      </p:sp>
      <p:sp>
        <p:nvSpPr>
          <p:cNvPr id="10" name="Shape 8"/>
          <p:cNvSpPr/>
          <p:nvPr/>
        </p:nvSpPr>
        <p:spPr>
          <a:xfrm>
            <a:off x="731520" y="3817559"/>
            <a:ext cx="10698480" cy="0"/>
          </a:xfrm>
          <a:prstGeom prst="line">
            <a:avLst/>
          </a:prstGeom>
          <a:noFill/>
          <a:ln w="9525">
            <a:solidFill>
              <a:srgbClr val="4F5358"/>
            </a:solidFill>
            <a:prstDash val="solid"/>
          </a:ln>
        </p:spPr>
      </p:sp>
      <p:sp>
        <p:nvSpPr>
          <p:cNvPr id="11" name="Text 9"/>
          <p:cNvSpPr/>
          <p:nvPr/>
        </p:nvSpPr>
        <p:spPr>
          <a:xfrm>
            <a:off x="731520" y="3973007"/>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03</a:t>
            </a:r>
            <a:endParaRPr lang="en-US" sz="2200" dirty="0"/>
          </a:p>
        </p:txBody>
      </p:sp>
      <p:sp>
        <p:nvSpPr>
          <p:cNvPr id="12" name="Text 10"/>
          <p:cNvSpPr/>
          <p:nvPr/>
        </p:nvSpPr>
        <p:spPr>
          <a:xfrm>
            <a:off x="2286000" y="3973007"/>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Osiągnięcia</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technologiczne</a:t>
            </a:r>
            <a:endParaRPr lang="en-US" sz="2200" dirty="0"/>
          </a:p>
        </p:txBody>
      </p:sp>
      <p:sp>
        <p:nvSpPr>
          <p:cNvPr id="13" name="Text 11"/>
          <p:cNvSpPr/>
          <p:nvPr/>
        </p:nvSpPr>
        <p:spPr>
          <a:xfrm>
            <a:off x="6492240" y="3973007"/>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Zwierciadło origami, osłona termiczna i</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strategiczna orbita w punkcie L2</a:t>
            </a:r>
            <a:endParaRPr lang="en-US" sz="2000" dirty="0"/>
          </a:p>
        </p:txBody>
      </p:sp>
      <p:sp>
        <p:nvSpPr>
          <p:cNvPr id="14" name="Shape 12"/>
          <p:cNvSpPr/>
          <p:nvPr/>
        </p:nvSpPr>
        <p:spPr>
          <a:xfrm>
            <a:off x="731520" y="4810191"/>
            <a:ext cx="10698480" cy="0"/>
          </a:xfrm>
          <a:prstGeom prst="line">
            <a:avLst/>
          </a:prstGeom>
          <a:noFill/>
          <a:ln w="9525">
            <a:solidFill>
              <a:srgbClr val="4F5358"/>
            </a:solidFill>
            <a:prstDash val="solid"/>
          </a:ln>
        </p:spPr>
      </p:sp>
      <p:sp>
        <p:nvSpPr>
          <p:cNvPr id="15" name="Text 13"/>
          <p:cNvSpPr/>
          <p:nvPr/>
        </p:nvSpPr>
        <p:spPr>
          <a:xfrm>
            <a:off x="731520" y="4965639"/>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04</a:t>
            </a:r>
            <a:endParaRPr lang="en-US" sz="2200" dirty="0"/>
          </a:p>
        </p:txBody>
      </p:sp>
      <p:sp>
        <p:nvSpPr>
          <p:cNvPr id="16" name="Text 14"/>
          <p:cNvSpPr/>
          <p:nvPr/>
        </p:nvSpPr>
        <p:spPr>
          <a:xfrm>
            <a:off x="2286000" y="4965639"/>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Instrumenty i odkrycia</a:t>
            </a:r>
            <a:endParaRPr lang="en-US" sz="2200" dirty="0"/>
          </a:p>
        </p:txBody>
      </p:sp>
      <p:sp>
        <p:nvSpPr>
          <p:cNvPr id="17" name="Text 15"/>
          <p:cNvSpPr/>
          <p:nvPr/>
        </p:nvSpPr>
        <p:spPr>
          <a:xfrm>
            <a:off x="6492240" y="4965639"/>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Kluczowe kamery, spektakularne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pierwsze zdjęcia i badania egzoplanet</a:t>
            </a:r>
            <a:endParaRPr lang="en-US" sz="2000" dirty="0"/>
          </a:p>
        </p:txBody>
      </p:sp>
      <p:sp>
        <p:nvSpPr>
          <p:cNvPr id="18" name="Text 1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21417"/>
        </a:solidFill>
      </p:bgPr>
    </p:bg>
    <p:spTree>
      <p:nvGrpSpPr>
        <p:cNvPr id="1" name=""/>
        <p:cNvGrpSpPr/>
        <p:nvPr/>
      </p:nvGrpSpPr>
      <p:grpSpPr>
        <a:xfrm>
          <a:off x="0" y="0"/>
          <a:ext cx="0" cy="0"/>
          <a:chOff x="0" y="0"/>
          <a:chExt cx="0" cy="0"/>
        </a:xfrm>
      </p:grpSpPr>
      <p:pic>
        <p:nvPicPr>
          <p:cNvPr id="2" name="Image 0" descr="Ilustracja tematu slajdu">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NOWA SEKCJA</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Wyjątkowa,</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międzynarodowa</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odyseja kosmiczna</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Teleskop Jamesa Webba w 4 kluczowych liczbach</a:t>
            </a:r>
            <a:endParaRPr lang="en-US" sz="3000" dirty="0"/>
          </a:p>
        </p:txBody>
      </p:sp>
      <p:sp>
        <p:nvSpPr>
          <p:cNvPr id="3" name="Shape 1"/>
          <p:cNvSpPr/>
          <p:nvPr/>
        </p:nvSpPr>
        <p:spPr>
          <a:xfrm>
            <a:off x="731520" y="2341982"/>
            <a:ext cx="2427732" cy="2766568"/>
          </a:xfrm>
          <a:prstGeom prst="roundRect">
            <a:avLst>
              <a:gd name="adj" fmla="val 5273"/>
            </a:avLst>
          </a:prstGeom>
          <a:solidFill>
            <a:srgbClr val="1C1F22"/>
          </a:solidFill>
          <a:ln w="12700">
            <a:solidFill>
              <a:srgbClr val="1C1F22">
                <a:alpha val="0"/>
              </a:srgbClr>
            </a:solidFill>
            <a:prstDash val="solid"/>
          </a:ln>
        </p:spPr>
      </p:sp>
      <p:sp>
        <p:nvSpPr>
          <p:cNvPr id="4" name="Shape 2"/>
          <p:cNvSpPr/>
          <p:nvPr/>
        </p:nvSpPr>
        <p:spPr>
          <a:xfrm>
            <a:off x="822960" y="2341982"/>
            <a:ext cx="2244852" cy="73152"/>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042416" y="2744318"/>
            <a:ext cx="1805940" cy="378968"/>
          </a:xfrm>
          <a:prstGeom prst="rect">
            <a:avLst/>
          </a:prstGeom>
          <a:noFill/>
          <a:ln/>
        </p:spPr>
        <p:txBody>
          <a:bodyPr wrap="none" lIns="0" tIns="0" rIns="0" bIns="0" rtlCol="0" anchor="t"/>
          <a:lstStyle/>
          <a:p>
            <a:pPr algn="ctr" indent="0" marL="0">
              <a:lnSpc>
                <a:spcPts val="2912"/>
              </a:lnSpc>
              <a:buNone/>
            </a:pPr>
            <a:r>
              <a:rPr lang="en-US" sz="2600" b="1" dirty="0">
                <a:solidFill>
                  <a:srgbClr val="E4E7EA"/>
                </a:solidFill>
                <a:latin typeface="Instrument Sans" pitchFamily="34" charset="0"/>
                <a:ea typeface="Instrument Sans" pitchFamily="34" charset="-122"/>
                <a:cs typeface="Instrument Sans" pitchFamily="34" charset="-120"/>
              </a:rPr>
              <a:t>≈ 10 mld $</a:t>
            </a:r>
            <a:endParaRPr lang="en-US" sz="2600" dirty="0"/>
          </a:p>
        </p:txBody>
      </p:sp>
      <p:sp>
        <p:nvSpPr>
          <p:cNvPr id="6" name="Text 4"/>
          <p:cNvSpPr/>
          <p:nvPr/>
        </p:nvSpPr>
        <p:spPr>
          <a:xfrm>
            <a:off x="1042416" y="3434182"/>
            <a:ext cx="1805940" cy="1031748"/>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Szacowany</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koszt</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całkowity</a:t>
            </a:r>
            <a:endParaRPr lang="en-US" sz="2200" dirty="0"/>
          </a:p>
        </p:txBody>
      </p:sp>
      <p:sp>
        <p:nvSpPr>
          <p:cNvPr id="7" name="Shape 5"/>
          <p:cNvSpPr/>
          <p:nvPr/>
        </p:nvSpPr>
        <p:spPr>
          <a:xfrm>
            <a:off x="3488436" y="2341982"/>
            <a:ext cx="2427732" cy="2766568"/>
          </a:xfrm>
          <a:prstGeom prst="roundRect">
            <a:avLst>
              <a:gd name="adj" fmla="val 5273"/>
            </a:avLst>
          </a:prstGeom>
          <a:solidFill>
            <a:srgbClr val="1C1F22"/>
          </a:solidFill>
          <a:ln w="12700">
            <a:solidFill>
              <a:srgbClr val="1C1F22">
                <a:alpha val="0"/>
              </a:srgbClr>
            </a:solidFill>
            <a:prstDash val="solid"/>
          </a:ln>
        </p:spPr>
      </p:sp>
      <p:sp>
        <p:nvSpPr>
          <p:cNvPr id="8" name="Shape 6"/>
          <p:cNvSpPr/>
          <p:nvPr/>
        </p:nvSpPr>
        <p:spPr>
          <a:xfrm>
            <a:off x="3579876" y="2341982"/>
            <a:ext cx="2244852" cy="73152"/>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3799332" y="2744318"/>
            <a:ext cx="1805940" cy="378968"/>
          </a:xfrm>
          <a:prstGeom prst="rect">
            <a:avLst/>
          </a:prstGeom>
          <a:noFill/>
          <a:ln/>
        </p:spPr>
        <p:txBody>
          <a:bodyPr wrap="none" lIns="0" tIns="0" rIns="0" bIns="0" rtlCol="0" anchor="t"/>
          <a:lstStyle/>
          <a:p>
            <a:pPr algn="ctr" indent="0" marL="0">
              <a:lnSpc>
                <a:spcPts val="2912"/>
              </a:lnSpc>
              <a:buNone/>
            </a:pPr>
            <a:r>
              <a:rPr lang="en-US" sz="2600" b="1" dirty="0">
                <a:solidFill>
                  <a:srgbClr val="E4E7EA"/>
                </a:solidFill>
                <a:latin typeface="Instrument Sans" pitchFamily="34" charset="0"/>
                <a:ea typeface="Instrument Sans" pitchFamily="34" charset="-122"/>
                <a:cs typeface="Instrument Sans" pitchFamily="34" charset="-120"/>
              </a:rPr>
              <a:t>6,5 m</a:t>
            </a:r>
            <a:endParaRPr lang="en-US" sz="2600" dirty="0"/>
          </a:p>
        </p:txBody>
      </p:sp>
      <p:sp>
        <p:nvSpPr>
          <p:cNvPr id="10" name="Text 8"/>
          <p:cNvSpPr/>
          <p:nvPr/>
        </p:nvSpPr>
        <p:spPr>
          <a:xfrm>
            <a:off x="3799332" y="3434182"/>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Zwierciadło</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główne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(Hubble: 2,4</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a:t>
            </a:r>
            <a:endParaRPr lang="en-US" sz="2200" dirty="0"/>
          </a:p>
        </p:txBody>
      </p:sp>
      <p:sp>
        <p:nvSpPr>
          <p:cNvPr id="11" name="Shape 9"/>
          <p:cNvSpPr/>
          <p:nvPr/>
        </p:nvSpPr>
        <p:spPr>
          <a:xfrm>
            <a:off x="6245352" y="2341982"/>
            <a:ext cx="2427732" cy="2766568"/>
          </a:xfrm>
          <a:prstGeom prst="roundRect">
            <a:avLst>
              <a:gd name="adj" fmla="val 5273"/>
            </a:avLst>
          </a:prstGeom>
          <a:solidFill>
            <a:srgbClr val="1C1F22"/>
          </a:solidFill>
          <a:ln w="12700">
            <a:solidFill>
              <a:srgbClr val="1C1F22">
                <a:alpha val="0"/>
              </a:srgbClr>
            </a:solidFill>
            <a:prstDash val="solid"/>
          </a:ln>
        </p:spPr>
      </p:sp>
      <p:sp>
        <p:nvSpPr>
          <p:cNvPr id="12" name="Shape 10"/>
          <p:cNvSpPr/>
          <p:nvPr/>
        </p:nvSpPr>
        <p:spPr>
          <a:xfrm>
            <a:off x="6336792" y="2341982"/>
            <a:ext cx="2244852" cy="73152"/>
          </a:xfrm>
          <a:prstGeom prst="roundRect">
            <a:avLst>
              <a:gd name="adj" fmla="val 50000"/>
            </a:avLst>
          </a:prstGeom>
          <a:solidFill>
            <a:srgbClr val="E4E7EA"/>
          </a:solidFill>
          <a:ln w="12700">
            <a:solidFill>
              <a:srgbClr val="E4E7EA">
                <a:alpha val="0"/>
              </a:srgbClr>
            </a:solidFill>
            <a:prstDash val="solid"/>
          </a:ln>
        </p:spPr>
      </p:sp>
      <p:sp>
        <p:nvSpPr>
          <p:cNvPr id="13" name="Text 11"/>
          <p:cNvSpPr/>
          <p:nvPr/>
        </p:nvSpPr>
        <p:spPr>
          <a:xfrm>
            <a:off x="6556248" y="2744318"/>
            <a:ext cx="1805940" cy="378968"/>
          </a:xfrm>
          <a:prstGeom prst="rect">
            <a:avLst/>
          </a:prstGeom>
          <a:noFill/>
          <a:ln/>
        </p:spPr>
        <p:txBody>
          <a:bodyPr wrap="none" lIns="0" tIns="0" rIns="0" bIns="0" rtlCol="0" anchor="t"/>
          <a:lstStyle/>
          <a:p>
            <a:pPr algn="ctr" indent="0" marL="0">
              <a:lnSpc>
                <a:spcPts val="2912"/>
              </a:lnSpc>
              <a:buNone/>
            </a:pPr>
            <a:r>
              <a:rPr lang="en-US" sz="2600" b="1" dirty="0">
                <a:solidFill>
                  <a:srgbClr val="E4E7EA"/>
                </a:solidFill>
                <a:latin typeface="Instrument Sans" pitchFamily="34" charset="0"/>
                <a:ea typeface="Instrument Sans" pitchFamily="34" charset="-122"/>
                <a:cs typeface="Instrument Sans" pitchFamily="34" charset="-120"/>
              </a:rPr>
              <a:t>1,5 mln km</a:t>
            </a:r>
            <a:endParaRPr lang="en-US" sz="2600" dirty="0"/>
          </a:p>
        </p:txBody>
      </p:sp>
      <p:sp>
        <p:nvSpPr>
          <p:cNvPr id="14" name="Text 12"/>
          <p:cNvSpPr/>
          <p:nvPr/>
        </p:nvSpPr>
        <p:spPr>
          <a:xfrm>
            <a:off x="6556248" y="3434182"/>
            <a:ext cx="1805940" cy="1031748"/>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Odległość od</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Ziemi, w</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punkcie L2</a:t>
            </a:r>
            <a:endParaRPr lang="en-US" sz="2200" dirty="0"/>
          </a:p>
        </p:txBody>
      </p:sp>
      <p:sp>
        <p:nvSpPr>
          <p:cNvPr id="15" name="Shape 13"/>
          <p:cNvSpPr/>
          <p:nvPr/>
        </p:nvSpPr>
        <p:spPr>
          <a:xfrm>
            <a:off x="9002268" y="2341982"/>
            <a:ext cx="2427732" cy="2766568"/>
          </a:xfrm>
          <a:prstGeom prst="roundRect">
            <a:avLst>
              <a:gd name="adj" fmla="val 5273"/>
            </a:avLst>
          </a:prstGeom>
          <a:solidFill>
            <a:srgbClr val="1C1F22"/>
          </a:solidFill>
          <a:ln w="12700">
            <a:solidFill>
              <a:srgbClr val="1C1F22">
                <a:alpha val="0"/>
              </a:srgbClr>
            </a:solidFill>
            <a:prstDash val="solid"/>
          </a:ln>
        </p:spPr>
      </p:sp>
      <p:sp>
        <p:nvSpPr>
          <p:cNvPr id="16" name="Shape 14"/>
          <p:cNvSpPr/>
          <p:nvPr/>
        </p:nvSpPr>
        <p:spPr>
          <a:xfrm>
            <a:off x="9093708" y="2341982"/>
            <a:ext cx="2244852" cy="73152"/>
          </a:xfrm>
          <a:prstGeom prst="roundRect">
            <a:avLst>
              <a:gd name="adj" fmla="val 50000"/>
            </a:avLst>
          </a:prstGeom>
          <a:solidFill>
            <a:srgbClr val="E4E7EA"/>
          </a:solidFill>
          <a:ln w="12700">
            <a:solidFill>
              <a:srgbClr val="E4E7EA">
                <a:alpha val="0"/>
              </a:srgbClr>
            </a:solidFill>
            <a:prstDash val="solid"/>
          </a:ln>
        </p:spPr>
      </p:sp>
      <p:sp>
        <p:nvSpPr>
          <p:cNvPr id="17" name="Text 15"/>
          <p:cNvSpPr/>
          <p:nvPr/>
        </p:nvSpPr>
        <p:spPr>
          <a:xfrm>
            <a:off x="9313164" y="2744318"/>
            <a:ext cx="1805940" cy="378968"/>
          </a:xfrm>
          <a:prstGeom prst="rect">
            <a:avLst/>
          </a:prstGeom>
          <a:noFill/>
          <a:ln/>
        </p:spPr>
        <p:txBody>
          <a:bodyPr wrap="none" lIns="0" tIns="0" rIns="0" bIns="0" rtlCol="0" anchor="t"/>
          <a:lstStyle/>
          <a:p>
            <a:pPr algn="ctr" indent="0" marL="0">
              <a:lnSpc>
                <a:spcPts val="2912"/>
              </a:lnSpc>
              <a:buNone/>
            </a:pPr>
            <a:r>
              <a:rPr lang="en-US" sz="2600" b="1" dirty="0">
                <a:solidFill>
                  <a:srgbClr val="E4E7EA"/>
                </a:solidFill>
                <a:latin typeface="Instrument Sans" pitchFamily="34" charset="0"/>
                <a:ea typeface="Instrument Sans" pitchFamily="34" charset="-122"/>
                <a:cs typeface="Instrument Sans" pitchFamily="34" charset="-120"/>
              </a:rPr>
              <a:t>344</a:t>
            </a:r>
            <a:endParaRPr lang="en-US" sz="2600" dirty="0"/>
          </a:p>
        </p:txBody>
      </p:sp>
      <p:sp>
        <p:nvSpPr>
          <p:cNvPr id="18" name="Text 16"/>
          <p:cNvSpPr/>
          <p:nvPr/>
        </p:nvSpPr>
        <p:spPr>
          <a:xfrm>
            <a:off x="9313164" y="3434182"/>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Pojedyncze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punkty awarii</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przy</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rozkładaniu</a:t>
            </a:r>
            <a:endParaRPr lang="en-US" sz="22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1417"/>
        </a:solidFill>
      </p:bgPr>
    </p:bg>
    <p:spTree>
      <p:nvGrpSpPr>
        <p:cNvPr id="1" name=""/>
        <p:cNvGrpSpPr/>
        <p:nvPr/>
      </p:nvGrpSpPr>
      <p:grpSpPr>
        <a:xfrm>
          <a:off x="0" y="0"/>
          <a:ext cx="0" cy="0"/>
          <a:chOff x="0" y="0"/>
          <a:chExt cx="0" cy="0"/>
        </a:xfrm>
      </p:grpSpPr>
      <p:pic>
        <p:nvPicPr>
          <p:cNvPr id="2" name="Image 0" descr="Ilustracja tematu slajdu">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NOWA SEKCJA</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Wizja w</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podczerwieni:</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cofanie kosmicznego</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czasu</a:t>
            </a:r>
            <a:endParaRPr lang="en-US" sz="3800" dirty="0"/>
          </a:p>
        </p:txBody>
      </p:sp>
      <p:sp>
        <p:nvSpPr>
          <p:cNvPr id="5" name="Shape 2"/>
          <p:cNvSpPr/>
          <p:nvPr/>
        </p:nvSpPr>
        <p:spPr>
          <a:xfrm>
            <a:off x="731520" y="4128008"/>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Przesunięcie światła ku czerwieni</a:t>
            </a:r>
            <a:endParaRPr lang="en-US" sz="3000" dirty="0"/>
          </a:p>
        </p:txBody>
      </p:sp>
      <p:sp>
        <p:nvSpPr>
          <p:cNvPr id="3" name="Shape 1"/>
          <p:cNvSpPr/>
          <p:nvPr/>
        </p:nvSpPr>
        <p:spPr>
          <a:xfrm>
            <a:off x="731520" y="1725315"/>
            <a:ext cx="10698480" cy="4389374"/>
          </a:xfrm>
          <a:prstGeom prst="roundRect">
            <a:avLst>
              <a:gd name="adj" fmla="val 3333"/>
            </a:avLst>
          </a:prstGeom>
          <a:solidFill>
            <a:srgbClr val="2B2D30"/>
          </a:solidFill>
          <a:ln w="12700">
            <a:solidFill>
              <a:srgbClr val="2B2D30">
                <a:alpha val="0"/>
              </a:srgbClr>
            </a:solidFill>
            <a:prstDash val="solid"/>
          </a:ln>
        </p:spPr>
      </p:sp>
      <p:sp>
        <p:nvSpPr>
          <p:cNvPr id="4" name="Shape 2"/>
          <p:cNvSpPr/>
          <p:nvPr/>
        </p:nvSpPr>
        <p:spPr>
          <a:xfrm>
            <a:off x="731520" y="1725315"/>
            <a:ext cx="146304" cy="4389374"/>
          </a:xfrm>
          <a:prstGeom prst="rect">
            <a:avLst/>
          </a:prstGeom>
          <a:solidFill>
            <a:srgbClr val="E4E7EA"/>
          </a:solidFill>
          <a:ln w="12700">
            <a:solidFill>
              <a:srgbClr val="E4E7EA">
                <a:alpha val="0"/>
              </a:srgbClr>
            </a:solidFill>
            <a:prstDash val="solid"/>
          </a:ln>
        </p:spPr>
      </p:sp>
      <p:sp>
        <p:nvSpPr>
          <p:cNvPr id="5" name="Text 3"/>
          <p:cNvSpPr/>
          <p:nvPr/>
        </p:nvSpPr>
        <p:spPr>
          <a:xfrm>
            <a:off x="1188720" y="2036211"/>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WARTO ZAPAMIĘTAĆ</a:t>
            </a:r>
            <a:endParaRPr lang="en-US" sz="1400" dirty="0"/>
          </a:p>
        </p:txBody>
      </p:sp>
      <p:sp>
        <p:nvSpPr>
          <p:cNvPr id="6" name="Text 4"/>
          <p:cNvSpPr/>
          <p:nvPr/>
        </p:nvSpPr>
        <p:spPr>
          <a:xfrm>
            <a:off x="1188720" y="2584851"/>
            <a:ext cx="9619488" cy="1062736"/>
          </a:xfrm>
          <a:prstGeom prst="rect">
            <a:avLst/>
          </a:prstGeom>
          <a:noFill/>
          <a:ln/>
        </p:spPr>
        <p:txBody>
          <a:bodyPr wrap="none" lIns="0" tIns="0" rIns="0" bIns="0" rtlCol="0" anchor="t"/>
          <a:lstStyle/>
          <a:p>
            <a:pPr algn="l" indent="0" marL="0">
              <a:lnSpc>
                <a:spcPts val="4148"/>
              </a:lnSpc>
              <a:buNone/>
            </a:pPr>
            <a:r>
              <a:rPr lang="en-US" sz="3400" b="1" dirty="0">
                <a:solidFill>
                  <a:srgbClr val="E4E7EA"/>
                </a:solidFill>
                <a:latin typeface="Instrument Sans" pitchFamily="34" charset="0"/>
                <a:ea typeface="Instrument Sans" pitchFamily="34" charset="-122"/>
                <a:cs typeface="Instrument Sans" pitchFamily="34" charset="-120"/>
              </a:rPr>
              <a:t>Kosmologiczne przesunięcie ku czerwieni</a:t>
            </a:r>
            <a:endParaRPr lang="en-US" sz="3400" dirty="0"/>
          </a:p>
          <a:p>
            <a:pPr algn="l" indent="0" marL="0">
              <a:lnSpc>
                <a:spcPts val="4148"/>
              </a:lnSpc>
              <a:buNone/>
            </a:pPr>
            <a:r>
              <a:rPr lang="en-US" sz="3400" b="1" dirty="0">
                <a:solidFill>
                  <a:srgbClr val="E4E7EA"/>
                </a:solidFill>
                <a:latin typeface="Instrument Sans" pitchFamily="34" charset="0"/>
                <a:ea typeface="Instrument Sans" pitchFamily="34" charset="-122"/>
                <a:cs typeface="Instrument Sans" pitchFamily="34" charset="-120"/>
              </a:rPr>
              <a:t>(Redshift)</a:t>
            </a:r>
            <a:endParaRPr lang="en-US" sz="3400" dirty="0"/>
          </a:p>
        </p:txBody>
      </p:sp>
      <p:sp>
        <p:nvSpPr>
          <p:cNvPr id="7" name="Text 5"/>
          <p:cNvSpPr/>
          <p:nvPr/>
        </p:nvSpPr>
        <p:spPr>
          <a:xfrm>
            <a:off x="1188720" y="3867043"/>
            <a:ext cx="9619488" cy="1945894"/>
          </a:xfrm>
          <a:prstGeom prst="rect">
            <a:avLst/>
          </a:prstGeom>
          <a:noFill/>
          <a:ln/>
        </p:spPr>
        <p:txBody>
          <a:bodyPr wrap="none" lIns="0" tIns="0" rIns="0" bIns="0" rtlCol="0" anchor="t"/>
          <a:lstStyle/>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Światło z odległych galaktyk wędruje od ponad 13 mld lat. Z</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powodu rozszerzania się Wszechświata jego fale ulegają</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rozciągnięciu: promieniowanie emitowane niegdyś w zakresie</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widzialnym dociera do nas dzisiaj jako promieniowanie</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podczerwone.</a:t>
            </a:r>
            <a:endParaRPr lang="en-US" sz="2500" dirty="0"/>
          </a:p>
        </p:txBody>
      </p:sp>
      <p:sp>
        <p:nvSpPr>
          <p:cNvPr id="8" name="Text 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Kluczowe zalety widma w podczerwieni</a:t>
            </a:r>
            <a:endParaRPr lang="en-US" sz="3000" dirty="0"/>
          </a:p>
        </p:txBody>
      </p:sp>
      <p:sp>
        <p:nvSpPr>
          <p:cNvPr id="3" name="Shape 1"/>
          <p:cNvSpPr/>
          <p:nvPr/>
        </p:nvSpPr>
        <p:spPr>
          <a:xfrm>
            <a:off x="749808" y="1969577"/>
            <a:ext cx="99060" cy="9906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45210" y="1817685"/>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Webb bada widmo elektromagnetyczne w zakresie od 0,6 do 28,5</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mikrometra: od czerwieni widzialnej po średnią podczerwień.</a:t>
            </a:r>
            <a:endParaRPr lang="en-US" sz="2600" dirty="0"/>
          </a:p>
        </p:txBody>
      </p:sp>
      <p:sp>
        <p:nvSpPr>
          <p:cNvPr id="5" name="Shape 3"/>
          <p:cNvSpPr/>
          <p:nvPr/>
        </p:nvSpPr>
        <p:spPr>
          <a:xfrm>
            <a:off x="749808" y="3083113"/>
            <a:ext cx="99060" cy="9906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45210" y="2931221"/>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Promieniowanie podczerwone przenika przez obłoki pyłu</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międzygwiazdowego, kryjące narodziny gwiazd.</a:t>
            </a:r>
            <a:endParaRPr lang="en-US" sz="2600" dirty="0"/>
          </a:p>
        </p:txBody>
      </p:sp>
      <p:sp>
        <p:nvSpPr>
          <p:cNvPr id="7" name="Shape 5"/>
          <p:cNvSpPr/>
          <p:nvPr/>
        </p:nvSpPr>
        <p:spPr>
          <a:xfrm>
            <a:off x="749808" y="4196649"/>
            <a:ext cx="99060" cy="9906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45210" y="4044757"/>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Umożliwia bezpośrednią obserwację galaktyk powstałych zaledwie</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kilkaset milionów lat po Wielkim Wybuchu.</a:t>
            </a:r>
            <a:endParaRPr lang="en-US" sz="2600" dirty="0"/>
          </a:p>
        </p:txBody>
      </p:sp>
      <p:sp>
        <p:nvSpPr>
          <p:cNvPr id="9" name="Shape 7"/>
          <p:cNvSpPr/>
          <p:nvPr/>
        </p:nvSpPr>
        <p:spPr>
          <a:xfrm>
            <a:off x="749808" y="5310185"/>
            <a:ext cx="99060" cy="9906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45210" y="5158293"/>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Oferuje niespotykaną rozdzielczość widmową pozwalającą</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identyfikować cząsteczki w atmosferach odległych egzoplanet.</a:t>
            </a:r>
            <a:endParaRPr lang="en-US" sz="26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1417"/>
        </a:solidFill>
      </p:bgPr>
    </p:bg>
    <p:spTree>
      <p:nvGrpSpPr>
        <p:cNvPr id="1" name=""/>
        <p:cNvGrpSpPr/>
        <p:nvPr/>
      </p:nvGrpSpPr>
      <p:grpSpPr>
        <a:xfrm>
          <a:off x="0" y="0"/>
          <a:ext cx="0" cy="0"/>
          <a:chOff x="0" y="0"/>
          <a:chExt cx="0" cy="0"/>
        </a:xfrm>
      </p:grpSpPr>
      <p:pic>
        <p:nvPicPr>
          <p:cNvPr id="2" name="Image 0" descr="Ilustracja tematu slajdu">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NOWA SEKCJA</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144"/>
              </a:lnSpc>
              <a:buNone/>
            </a:pPr>
            <a:r>
              <a:rPr lang="en-US" sz="3700" b="1" dirty="0">
                <a:solidFill>
                  <a:srgbClr val="F4F6F8"/>
                </a:solidFill>
                <a:latin typeface="Instrument Sans" pitchFamily="34" charset="0"/>
                <a:ea typeface="Instrument Sans" pitchFamily="34" charset="-122"/>
                <a:cs typeface="Instrument Sans" pitchFamily="34" charset="-120"/>
              </a:rPr>
              <a:t>Ekstremalna</a:t>
            </a:r>
            <a:endParaRPr lang="en-US" sz="3700" dirty="0"/>
          </a:p>
          <a:p>
            <a:pPr algn="l" indent="0" marL="0">
              <a:lnSpc>
                <a:spcPts val="4144"/>
              </a:lnSpc>
              <a:buNone/>
            </a:pPr>
            <a:r>
              <a:rPr lang="en-US" sz="3700" b="1" dirty="0">
                <a:solidFill>
                  <a:srgbClr val="F4F6F8"/>
                </a:solidFill>
                <a:latin typeface="Instrument Sans" pitchFamily="34" charset="0"/>
                <a:ea typeface="Instrument Sans" pitchFamily="34" charset="-122"/>
                <a:cs typeface="Instrument Sans" pitchFamily="34" charset="-120"/>
              </a:rPr>
              <a:t>inżynieria:</a:t>
            </a:r>
            <a:endParaRPr lang="en-US" sz="3700" dirty="0"/>
          </a:p>
          <a:p>
            <a:pPr algn="l" indent="0" marL="0">
              <a:lnSpc>
                <a:spcPts val="4144"/>
              </a:lnSpc>
              <a:buNone/>
            </a:pPr>
            <a:r>
              <a:rPr lang="en-US" sz="3700" b="1" dirty="0">
                <a:solidFill>
                  <a:srgbClr val="F4F6F8"/>
                </a:solidFill>
                <a:latin typeface="Instrument Sans" pitchFamily="34" charset="0"/>
                <a:ea typeface="Instrument Sans" pitchFamily="34" charset="-122"/>
                <a:cs typeface="Instrument Sans" pitchFamily="34" charset="-120"/>
              </a:rPr>
              <a:t>gigantyczne</a:t>
            </a:r>
            <a:endParaRPr lang="en-US" sz="3700" dirty="0"/>
          </a:p>
          <a:p>
            <a:pPr algn="l" indent="0" marL="0">
              <a:lnSpc>
                <a:spcPts val="4144"/>
              </a:lnSpc>
              <a:buNone/>
            </a:pPr>
            <a:r>
              <a:rPr lang="en-US" sz="3700" b="1" dirty="0">
                <a:solidFill>
                  <a:srgbClr val="F4F6F8"/>
                </a:solidFill>
                <a:latin typeface="Instrument Sans" pitchFamily="34" charset="0"/>
                <a:ea typeface="Instrument Sans" pitchFamily="34" charset="-122"/>
                <a:cs typeface="Instrument Sans" pitchFamily="34" charset="-120"/>
              </a:rPr>
              <a:t>zwierciadło i</a:t>
            </a:r>
            <a:endParaRPr lang="en-US" sz="3700" dirty="0"/>
          </a:p>
          <a:p>
            <a:pPr algn="l" indent="0" marL="0">
              <a:lnSpc>
                <a:spcPts val="4144"/>
              </a:lnSpc>
              <a:buNone/>
            </a:pPr>
            <a:r>
              <a:rPr lang="en-US" sz="3700" b="1" dirty="0">
                <a:solidFill>
                  <a:srgbClr val="F4F6F8"/>
                </a:solidFill>
                <a:latin typeface="Instrument Sans" pitchFamily="34" charset="0"/>
                <a:ea typeface="Instrument Sans" pitchFamily="34" charset="-122"/>
                <a:cs typeface="Instrument Sans" pitchFamily="34" charset="-120"/>
              </a:rPr>
              <a:t>kriogenika</a:t>
            </a:r>
            <a:endParaRPr lang="en-US" sz="3700" dirty="0"/>
          </a:p>
        </p:txBody>
      </p:sp>
      <p:sp>
        <p:nvSpPr>
          <p:cNvPr id="5" name="Shape 2"/>
          <p:cNvSpPr/>
          <p:nvPr/>
        </p:nvSpPr>
        <p:spPr>
          <a:xfrm>
            <a:off x="731520" y="4597400"/>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Porównanie techniczne: Hubble kontra Webb</a:t>
            </a:r>
            <a:endParaRPr lang="en-US" sz="3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31520" y="1706880"/>
          <a:ext cx="10698480" cy="4437888"/>
        </p:xfrm>
        <a:graphic>
          <a:graphicData uri="http://schemas.openxmlformats.org/drawingml/2006/table">
            <a:tbl>
              <a:tblPr/>
              <a:tblGrid>
                <a:gridCol w="3566160"/>
                <a:gridCol w="3566160"/>
                <a:gridCol w="3566160"/>
              </a:tblGrid>
              <a:tr h="553720">
                <a:tc>
                  <a:txBody>
                    <a:bodyPr/>
                    <a:lstStyle/>
                    <a:p>
                      <a:pPr algn="l" indent="0" marL="0">
                        <a:buNone/>
                      </a:pPr>
                      <a:r>
                        <a:rPr lang="en-US" sz="1800" b="1" dirty="0">
                          <a:solidFill>
                            <a:srgbClr val="202020"/>
                          </a:solidFill>
                          <a:latin typeface="Instrument Sans" pitchFamily="34" charset="0"/>
                          <a:ea typeface="Instrument Sans" pitchFamily="34" charset="-122"/>
                          <a:cs typeface="Instrument Sans" pitchFamily="34" charset="-120"/>
                        </a:rPr>
                        <a:t>Parametr</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1800" b="1" dirty="0">
                          <a:solidFill>
                            <a:srgbClr val="202020"/>
                          </a:solidFill>
                          <a:latin typeface="Instrument Sans" pitchFamily="34" charset="0"/>
                          <a:ea typeface="Instrument Sans" pitchFamily="34" charset="-122"/>
                          <a:cs typeface="Instrument Sans" pitchFamily="34" charset="-120"/>
                        </a:rPr>
                        <a:t>Hubble (1990)</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1800" b="1" dirty="0">
                          <a:solidFill>
                            <a:srgbClr val="202020"/>
                          </a:solidFill>
                          <a:latin typeface="Instrument Sans" pitchFamily="34" charset="0"/>
                          <a:ea typeface="Instrument Sans" pitchFamily="34" charset="-122"/>
                          <a:cs typeface="Instrument Sans" pitchFamily="34" charset="-120"/>
                        </a:rPr>
                        <a:t>James Webb (2021)</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r>
              <a:tr h="553720">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Średnica zwierciadła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2,4 metra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6,5 metra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32612">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Powierzchnia zbierająca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Około 4,5 m²</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Około 25 m² (pięciokrotnie</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większa)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32612">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Zakresy promieniowania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Ultrafiolet i światło widzialne</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(niewiele podczerwieni)</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Bliska i średnia podczerwień</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(od 0,6 µm)</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32612">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Położenie na orbicie</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Niska orbita okołoziemska</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(540 km)</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Punkt libracyjny L2 (1,5</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miliona km)</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32612">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Serwis załogowy</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Możliwe naprawy za pomocą</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wahadłowca</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Brak możliwości jakiejkolwiek</a:t>
                      </a:r>
                      <a:endParaRPr lang="en-US" sz="1800" dirty="0">
                        <a:latin typeface="Instrument Sans" charset="0"/>
                        <a:ea typeface="Instrument Sans" charset="0"/>
                        <a:cs typeface="Instrument Sans" charset="0"/>
                      </a:endParaRPr>
                    </a:p>
                    <a:p>
                      <a:pPr algn="l" indent="0" marL="0">
                        <a:buNone/>
                      </a:pPr>
                      <a:r>
                        <a:rPr lang="en-US" sz="1800" dirty="0">
                          <a:solidFill>
                            <a:srgbClr val="F4F6F8"/>
                          </a:solidFill>
                          <a:latin typeface="Instrument Sans" pitchFamily="34" charset="0"/>
                          <a:ea typeface="Instrument Sans" pitchFamily="34" charset="-122"/>
                          <a:cs typeface="Instrument Sans" pitchFamily="34" charset="-120"/>
                        </a:rPr>
                        <a:t>interwencji załogowej</a:t>
                      </a:r>
                      <a:endParaRPr lang="en-US" sz="18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bl>
          </a:graphicData>
        </a:graphic>
      </p:graphicFrame>
      <p:sp>
        <p:nvSpPr>
          <p:cNvPr id="4" name="Text 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Zwierciadło origami i osłona termiczna</a:t>
            </a:r>
            <a:endParaRPr lang="en-US" sz="3000" dirty="0"/>
          </a:p>
        </p:txBody>
      </p:sp>
      <p:sp>
        <p:nvSpPr>
          <p:cNvPr id="3" name="Shape 1"/>
          <p:cNvSpPr/>
          <p:nvPr/>
        </p:nvSpPr>
        <p:spPr>
          <a:xfrm>
            <a:off x="731520" y="1709776"/>
            <a:ext cx="5166360" cy="4430268"/>
          </a:xfrm>
          <a:prstGeom prst="roundRect">
            <a:avLst>
              <a:gd name="adj" fmla="val 2890"/>
            </a:avLst>
          </a:prstGeom>
          <a:solidFill>
            <a:srgbClr val="1C1F22"/>
          </a:solidFill>
          <a:ln w="12700">
            <a:solidFill>
              <a:srgbClr val="1C1F22">
                <a:alpha val="0"/>
              </a:srgbClr>
            </a:solidFill>
            <a:prstDash val="solid"/>
          </a:ln>
        </p:spPr>
      </p:sp>
      <p:sp>
        <p:nvSpPr>
          <p:cNvPr id="4" name="Shape 2"/>
          <p:cNvSpPr/>
          <p:nvPr/>
        </p:nvSpPr>
        <p:spPr>
          <a:xfrm>
            <a:off x="1060704" y="2114398"/>
            <a:ext cx="91440" cy="91440"/>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353312" y="2020672"/>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18 sześciokątnych segmentów z litego</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berylu.</a:t>
            </a:r>
            <a:endParaRPr lang="en-US" sz="1800" dirty="0"/>
          </a:p>
        </p:txBody>
      </p:sp>
      <p:sp>
        <p:nvSpPr>
          <p:cNvPr id="6" name="Shape 4"/>
          <p:cNvSpPr/>
          <p:nvPr/>
        </p:nvSpPr>
        <p:spPr>
          <a:xfrm>
            <a:off x="1060704" y="2919070"/>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825344"/>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Pokrycie cienką warstwą złota</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optymalizującą odbicie podczerwieni.</a:t>
            </a:r>
            <a:endParaRPr lang="en-US" sz="1800" dirty="0"/>
          </a:p>
        </p:txBody>
      </p:sp>
      <p:sp>
        <p:nvSpPr>
          <p:cNvPr id="8" name="Shape 6"/>
          <p:cNvSpPr/>
          <p:nvPr/>
        </p:nvSpPr>
        <p:spPr>
          <a:xfrm>
            <a:off x="1060704" y="3723742"/>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3630016"/>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Zwierciadło złożone, by zmieścić się</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pod owiewką Ariane 5, a następnie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rozłożone w kosmosie.</a:t>
            </a:r>
            <a:endParaRPr lang="en-US" sz="1800" dirty="0"/>
          </a:p>
        </p:txBody>
      </p:sp>
      <p:sp>
        <p:nvSpPr>
          <p:cNvPr id="10" name="Shape 8"/>
          <p:cNvSpPr/>
          <p:nvPr/>
        </p:nvSpPr>
        <p:spPr>
          <a:xfrm>
            <a:off x="1060704" y="4807306"/>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713580"/>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Nanometryczne wyrównanie luster,</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aby działały jak jeden układ optyczny.</a:t>
            </a:r>
            <a:endParaRPr lang="en-US" sz="1800" dirty="0"/>
          </a:p>
        </p:txBody>
      </p:sp>
      <p:sp>
        <p:nvSpPr>
          <p:cNvPr id="12" name="Shape 10"/>
          <p:cNvSpPr/>
          <p:nvPr/>
        </p:nvSpPr>
        <p:spPr>
          <a:xfrm>
            <a:off x="6263640" y="1709776"/>
            <a:ext cx="5166360" cy="4430268"/>
          </a:xfrm>
          <a:prstGeom prst="roundRect">
            <a:avLst>
              <a:gd name="adj" fmla="val 2890"/>
            </a:avLst>
          </a:prstGeom>
          <a:solidFill>
            <a:srgbClr val="1C1F22"/>
          </a:solidFill>
          <a:ln w="12700">
            <a:solidFill>
              <a:srgbClr val="1C1F22">
                <a:alpha val="0"/>
              </a:srgbClr>
            </a:solidFill>
            <a:prstDash val="solid"/>
          </a:ln>
        </p:spPr>
      </p:sp>
      <p:sp>
        <p:nvSpPr>
          <p:cNvPr id="13" name="Shape 11"/>
          <p:cNvSpPr/>
          <p:nvPr/>
        </p:nvSpPr>
        <p:spPr>
          <a:xfrm>
            <a:off x="6592824" y="2114398"/>
            <a:ext cx="91440" cy="91440"/>
          </a:xfrm>
          <a:prstGeom prst="roundRect">
            <a:avLst>
              <a:gd name="adj" fmla="val 50000"/>
            </a:avLst>
          </a:prstGeom>
          <a:solidFill>
            <a:srgbClr val="E4E7EA"/>
          </a:solidFill>
          <a:ln w="12700">
            <a:solidFill>
              <a:srgbClr val="E4E7EA">
                <a:alpha val="0"/>
              </a:srgbClr>
            </a:solidFill>
            <a:prstDash val="solid"/>
          </a:ln>
        </p:spPr>
      </p:sp>
      <p:sp>
        <p:nvSpPr>
          <p:cNvPr id="14" name="Text 12"/>
          <p:cNvSpPr/>
          <p:nvPr/>
        </p:nvSpPr>
        <p:spPr>
          <a:xfrm>
            <a:off x="6885432" y="2020672"/>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Osłona przeciwsłoneczna złożona z 5</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warstw Kaptonu o wymiarach kortu</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tenisowego (21 m × 14 m).</a:t>
            </a:r>
            <a:endParaRPr lang="en-US" sz="1800" dirty="0"/>
          </a:p>
        </p:txBody>
      </p:sp>
      <p:sp>
        <p:nvSpPr>
          <p:cNvPr id="15" name="Shape 13"/>
          <p:cNvSpPr/>
          <p:nvPr/>
        </p:nvSpPr>
        <p:spPr>
          <a:xfrm>
            <a:off x="6592824" y="3197962"/>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3104236"/>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Utrzymuje zacienioną stronę poniżej</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50 kelwinów, czyli około −223 °C.</a:t>
            </a:r>
            <a:endParaRPr lang="en-US" sz="1800" dirty="0"/>
          </a:p>
        </p:txBody>
      </p:sp>
      <p:sp>
        <p:nvSpPr>
          <p:cNvPr id="17" name="Shape 15"/>
          <p:cNvSpPr/>
          <p:nvPr/>
        </p:nvSpPr>
        <p:spPr>
          <a:xfrm>
            <a:off x="6592824" y="4002634"/>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3908908"/>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Całkowity ekran izolacyjny chroniący</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przed stale ustawionymi w jednej linii</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Słońcem, Ziemią i Księżycem.</a:t>
            </a:r>
            <a:endParaRPr lang="en-US" sz="1800" dirty="0"/>
          </a:p>
        </p:txBody>
      </p:sp>
      <p:sp>
        <p:nvSpPr>
          <p:cNvPr id="19" name="Shape 17"/>
          <p:cNvSpPr/>
          <p:nvPr/>
        </p:nvSpPr>
        <p:spPr>
          <a:xfrm>
            <a:off x="6592824" y="5086198"/>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992472"/>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Dodatkowe chłodzenie kriogeniczne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dla instrumentu MIRI do temperatury 7</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kelwinów.</a:t>
            </a:r>
            <a:endParaRPr lang="en-US" sz="18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Chronologia rozkładania w kosmosie</a:t>
            </a:r>
            <a:endParaRPr lang="en-US" sz="3000" dirty="0"/>
          </a:p>
        </p:txBody>
      </p:sp>
      <p:sp>
        <p:nvSpPr>
          <p:cNvPr id="3" name="Shape 1"/>
          <p:cNvSpPr/>
          <p:nvPr/>
        </p:nvSpPr>
        <p:spPr>
          <a:xfrm>
            <a:off x="731520" y="2998988"/>
            <a:ext cx="10698480" cy="0"/>
          </a:xfrm>
          <a:prstGeom prst="line">
            <a:avLst/>
          </a:prstGeom>
          <a:noFill/>
          <a:ln w="17780">
            <a:solidFill>
              <a:srgbClr val="E4E7EA"/>
            </a:solidFill>
            <a:prstDash val="solid"/>
          </a:ln>
        </p:spPr>
      </p:sp>
      <p:sp>
        <p:nvSpPr>
          <p:cNvPr id="4" name="Text 2"/>
          <p:cNvSpPr/>
          <p:nvPr/>
        </p:nvSpPr>
        <p:spPr>
          <a:xfrm>
            <a:off x="73152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25 grudnia</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2021</a:t>
            </a:r>
            <a:endParaRPr lang="en-US" sz="2200" dirty="0"/>
          </a:p>
        </p:txBody>
      </p:sp>
      <p:sp>
        <p:nvSpPr>
          <p:cNvPr id="5" name="Shape 3"/>
          <p:cNvSpPr/>
          <p:nvPr/>
        </p:nvSpPr>
        <p:spPr>
          <a:xfrm>
            <a:off x="73152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731520" y="3410468"/>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Start rakiety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Ariane 5 z</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Kourou.</a:t>
            </a:r>
            <a:endParaRPr lang="en-US" sz="2000" dirty="0"/>
          </a:p>
        </p:txBody>
      </p:sp>
      <p:sp>
        <p:nvSpPr>
          <p:cNvPr id="7" name="Text 5"/>
          <p:cNvSpPr/>
          <p:nvPr/>
        </p:nvSpPr>
        <p:spPr>
          <a:xfrm>
            <a:off x="292608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Styczeń</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8" name="Shape 6"/>
          <p:cNvSpPr/>
          <p:nvPr/>
        </p:nvSpPr>
        <p:spPr>
          <a:xfrm>
            <a:off x="292608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2926080" y="3410468"/>
            <a:ext cx="1828800" cy="186842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Rozłożenie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osłony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przeciwsłonec</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znej, 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następnie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zwierciadeł.</a:t>
            </a:r>
            <a:endParaRPr lang="en-US" sz="2000" dirty="0"/>
          </a:p>
        </p:txBody>
      </p:sp>
      <p:sp>
        <p:nvSpPr>
          <p:cNvPr id="10" name="Text 8"/>
          <p:cNvSpPr/>
          <p:nvPr/>
        </p:nvSpPr>
        <p:spPr>
          <a:xfrm>
            <a:off x="512064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24 stycznia</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1" name="Shape 9"/>
          <p:cNvSpPr/>
          <p:nvPr/>
        </p:nvSpPr>
        <p:spPr>
          <a:xfrm>
            <a:off x="512064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5120640" y="3410468"/>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Wejście na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orbitę wokół</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punktu L2.</a:t>
            </a:r>
            <a:endParaRPr lang="en-US" sz="2000" dirty="0"/>
          </a:p>
        </p:txBody>
      </p:sp>
      <p:sp>
        <p:nvSpPr>
          <p:cNvPr id="13" name="Text 11"/>
          <p:cNvSpPr/>
          <p:nvPr/>
        </p:nvSpPr>
        <p:spPr>
          <a:xfrm>
            <a:off x="7315200" y="1997212"/>
            <a:ext cx="18288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Wiosna 2022</a:t>
            </a:r>
            <a:endParaRPr lang="en-US" sz="2200" dirty="0"/>
          </a:p>
        </p:txBody>
      </p:sp>
      <p:sp>
        <p:nvSpPr>
          <p:cNvPr id="14" name="Shape 12"/>
          <p:cNvSpPr/>
          <p:nvPr/>
        </p:nvSpPr>
        <p:spPr>
          <a:xfrm>
            <a:off x="731520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15" name="Text 13"/>
          <p:cNvSpPr/>
          <p:nvPr/>
        </p:nvSpPr>
        <p:spPr>
          <a:xfrm>
            <a:off x="7315200" y="3410468"/>
            <a:ext cx="1828800" cy="21783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Chłodzenie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detektorów i</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mikrometrycz</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ne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wyrównywanie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18 złotych</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segmentów.</a:t>
            </a:r>
            <a:endParaRPr lang="en-US" sz="2000" dirty="0"/>
          </a:p>
        </p:txBody>
      </p:sp>
      <p:sp>
        <p:nvSpPr>
          <p:cNvPr id="16" name="Text 14"/>
          <p:cNvSpPr/>
          <p:nvPr/>
        </p:nvSpPr>
        <p:spPr>
          <a:xfrm>
            <a:off x="9509760" y="1997212"/>
            <a:ext cx="18288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12 lipca 2022</a:t>
            </a:r>
            <a:endParaRPr lang="en-US" sz="2200" dirty="0"/>
          </a:p>
        </p:txBody>
      </p:sp>
      <p:sp>
        <p:nvSpPr>
          <p:cNvPr id="17" name="Shape 15"/>
          <p:cNvSpPr/>
          <p:nvPr/>
        </p:nvSpPr>
        <p:spPr>
          <a:xfrm>
            <a:off x="950976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9509760" y="3410468"/>
            <a:ext cx="1828800" cy="186842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Publikacja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pierwszych</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pełnokolorowy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ch zdjęć</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naukowych</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przez NASA.</a:t>
            </a:r>
            <a:endParaRPr lang="en-US" sz="20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21417"/>
        </a:solidFill>
      </p:bgPr>
    </p:bg>
    <p:spTree>
      <p:nvGrpSpPr>
        <p:cNvPr id="1" name=""/>
        <p:cNvGrpSpPr/>
        <p:nvPr/>
      </p:nvGrpSpPr>
      <p:grpSpPr>
        <a:xfrm>
          <a:off x="0" y="0"/>
          <a:ext cx="0" cy="0"/>
          <a:chOff x="0" y="0"/>
          <a:chExt cx="0" cy="0"/>
        </a:xfrm>
      </p:grpSpPr>
      <p:pic>
        <p:nvPicPr>
          <p:cNvPr id="2" name="Image 0" descr="Ilustracja tematu slajdu">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NOWA SEKCJA</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Oczy olbrzyma i jego</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odkrycia</a:t>
            </a:r>
            <a:endParaRPr lang="en-US" sz="3800" dirty="0"/>
          </a:p>
        </p:txBody>
      </p:sp>
      <p:sp>
        <p:nvSpPr>
          <p:cNvPr id="5" name="Shape 2"/>
          <p:cNvSpPr/>
          <p:nvPr/>
        </p:nvSpPr>
        <p:spPr>
          <a:xfrm>
            <a:off x="731520" y="3046984"/>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Cztery zaawansowane instrumenty naukowe</a:t>
            </a:r>
            <a:endParaRPr lang="en-US" sz="3000" dirty="0"/>
          </a:p>
        </p:txBody>
      </p:sp>
      <p:sp>
        <p:nvSpPr>
          <p:cNvPr id="3" name="Shape 1"/>
          <p:cNvSpPr/>
          <p:nvPr/>
        </p:nvSpPr>
        <p:spPr>
          <a:xfrm>
            <a:off x="731520" y="1732265"/>
            <a:ext cx="5184648" cy="1889252"/>
          </a:xfrm>
          <a:prstGeom prst="roundRect">
            <a:avLst>
              <a:gd name="adj" fmla="val 6776"/>
            </a:avLst>
          </a:prstGeom>
          <a:solidFill>
            <a:srgbClr val="1C1F22"/>
          </a:solidFill>
          <a:ln w="12700">
            <a:solidFill>
              <a:srgbClr val="1C1F22">
                <a:alpha val="0"/>
              </a:srgbClr>
            </a:solidFill>
            <a:prstDash val="solid"/>
          </a:ln>
        </p:spPr>
      </p:sp>
      <p:sp>
        <p:nvSpPr>
          <p:cNvPr id="4" name="Text 2"/>
          <p:cNvSpPr/>
          <p:nvPr/>
        </p:nvSpPr>
        <p:spPr>
          <a:xfrm>
            <a:off x="1042416" y="2043161"/>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NIRCam</a:t>
            </a:r>
            <a:endParaRPr lang="en-US" sz="1900" dirty="0"/>
          </a:p>
        </p:txBody>
      </p:sp>
      <p:sp>
        <p:nvSpPr>
          <p:cNvPr id="5" name="Text 3"/>
          <p:cNvSpPr/>
          <p:nvPr/>
        </p:nvSpPr>
        <p:spPr>
          <a:xfrm>
            <a:off x="1042416" y="2520427"/>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Kamera bliskiej podczerwieni. Rejestruje</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większość spektakularnych obrazów i</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wykrywa pierwsze gwiazdy.</a:t>
            </a:r>
            <a:endParaRPr lang="en-US" sz="1700" dirty="0"/>
          </a:p>
        </p:txBody>
      </p:sp>
      <p:sp>
        <p:nvSpPr>
          <p:cNvPr id="6" name="Shape 4"/>
          <p:cNvSpPr/>
          <p:nvPr/>
        </p:nvSpPr>
        <p:spPr>
          <a:xfrm>
            <a:off x="6245352" y="1732265"/>
            <a:ext cx="5184648" cy="1889252"/>
          </a:xfrm>
          <a:prstGeom prst="roundRect">
            <a:avLst>
              <a:gd name="adj" fmla="val 6776"/>
            </a:avLst>
          </a:prstGeom>
          <a:solidFill>
            <a:srgbClr val="1C1F22"/>
          </a:solidFill>
          <a:ln w="12700">
            <a:solidFill>
              <a:srgbClr val="1C1F22">
                <a:alpha val="0"/>
              </a:srgbClr>
            </a:solidFill>
            <a:prstDash val="solid"/>
          </a:ln>
        </p:spPr>
      </p:sp>
      <p:sp>
        <p:nvSpPr>
          <p:cNvPr id="7" name="Text 5"/>
          <p:cNvSpPr/>
          <p:nvPr/>
        </p:nvSpPr>
        <p:spPr>
          <a:xfrm>
            <a:off x="6556248" y="2043161"/>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NIRSpec</a:t>
            </a:r>
            <a:endParaRPr lang="en-US" sz="1900" dirty="0"/>
          </a:p>
        </p:txBody>
      </p:sp>
      <p:sp>
        <p:nvSpPr>
          <p:cNvPr id="8" name="Text 6"/>
          <p:cNvSpPr/>
          <p:nvPr/>
        </p:nvSpPr>
        <p:spPr>
          <a:xfrm>
            <a:off x="6556248" y="2520427"/>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Spektrograf zdolny do jednoczesnego</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rozszczepiania i analizowania światła</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pochodzącego z dziesiątek obiektów naraz.</a:t>
            </a:r>
            <a:endParaRPr lang="en-US" sz="1700" dirty="0"/>
          </a:p>
        </p:txBody>
      </p:sp>
      <p:sp>
        <p:nvSpPr>
          <p:cNvPr id="9" name="Shape 7"/>
          <p:cNvSpPr/>
          <p:nvPr/>
        </p:nvSpPr>
        <p:spPr>
          <a:xfrm>
            <a:off x="731520" y="3950701"/>
            <a:ext cx="5184648" cy="2152650"/>
          </a:xfrm>
          <a:prstGeom prst="roundRect">
            <a:avLst>
              <a:gd name="adj" fmla="val 5947"/>
            </a:avLst>
          </a:prstGeom>
          <a:solidFill>
            <a:srgbClr val="1C1F22"/>
          </a:solidFill>
          <a:ln w="12700">
            <a:solidFill>
              <a:srgbClr val="1C1F22">
                <a:alpha val="0"/>
              </a:srgbClr>
            </a:solidFill>
            <a:prstDash val="solid"/>
          </a:ln>
        </p:spPr>
      </p:sp>
      <p:sp>
        <p:nvSpPr>
          <p:cNvPr id="10" name="Text 8"/>
          <p:cNvSpPr/>
          <p:nvPr/>
        </p:nvSpPr>
        <p:spPr>
          <a:xfrm>
            <a:off x="1042416" y="4261597"/>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MIRI</a:t>
            </a:r>
            <a:endParaRPr lang="en-US" sz="1900" dirty="0"/>
          </a:p>
        </p:txBody>
      </p:sp>
      <p:sp>
        <p:nvSpPr>
          <p:cNvPr id="11" name="Text 9"/>
          <p:cNvSpPr/>
          <p:nvPr/>
        </p:nvSpPr>
        <p:spPr>
          <a:xfrm>
            <a:off x="1042416" y="4738863"/>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Kamera i spektrograf średniej podczerwieni,</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aktywnie chłodzone do 7 kelwinów w celu</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przebicia najgęstszego pyłu.</a:t>
            </a:r>
            <a:endParaRPr lang="en-US" sz="1700" dirty="0"/>
          </a:p>
        </p:txBody>
      </p:sp>
      <p:sp>
        <p:nvSpPr>
          <p:cNvPr id="12" name="Shape 10"/>
          <p:cNvSpPr/>
          <p:nvPr/>
        </p:nvSpPr>
        <p:spPr>
          <a:xfrm>
            <a:off x="6245352" y="3950701"/>
            <a:ext cx="5184648" cy="2152650"/>
          </a:xfrm>
          <a:prstGeom prst="roundRect">
            <a:avLst>
              <a:gd name="adj" fmla="val 5947"/>
            </a:avLst>
          </a:prstGeom>
          <a:solidFill>
            <a:srgbClr val="1C1F22"/>
          </a:solidFill>
          <a:ln w="12700">
            <a:solidFill>
              <a:srgbClr val="1C1F22">
                <a:alpha val="0"/>
              </a:srgbClr>
            </a:solidFill>
            <a:prstDash val="solid"/>
          </a:ln>
        </p:spPr>
      </p:sp>
      <p:sp>
        <p:nvSpPr>
          <p:cNvPr id="13" name="Text 11"/>
          <p:cNvSpPr/>
          <p:nvPr/>
        </p:nvSpPr>
        <p:spPr>
          <a:xfrm>
            <a:off x="6556248" y="4261597"/>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NIRISS i FGS</a:t>
            </a:r>
            <a:endParaRPr lang="en-US" sz="1900" dirty="0"/>
          </a:p>
        </p:txBody>
      </p:sp>
      <p:sp>
        <p:nvSpPr>
          <p:cNvPr id="14" name="Text 12"/>
          <p:cNvSpPr/>
          <p:nvPr/>
        </p:nvSpPr>
        <p:spPr>
          <a:xfrm>
            <a:off x="6556248" y="4738863"/>
            <a:ext cx="4562856" cy="1062736"/>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Połączenie precyzyjnego</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spektro-obrazownika z czujnikiem</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dokładnego naprowadzania, zapewniającym</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ultrastabilne celowanie teleskopu.</a:t>
            </a:r>
            <a:endParaRPr lang="en-US" sz="1700" dirty="0"/>
          </a:p>
        </p:txBody>
      </p:sp>
      <p:sp>
        <p:nvSpPr>
          <p:cNvPr id="15" name="Text 1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Hubble i Webb: wspólne spojrzenie</a:t>
            </a:r>
            <a:endParaRPr lang="en-US" sz="3000" dirty="0"/>
          </a:p>
        </p:txBody>
      </p:sp>
      <p:sp>
        <p:nvSpPr>
          <p:cNvPr id="3" name="Shape 1"/>
          <p:cNvSpPr/>
          <p:nvPr/>
        </p:nvSpPr>
        <p:spPr>
          <a:xfrm>
            <a:off x="731520" y="1864401"/>
            <a:ext cx="5166360" cy="4023360"/>
          </a:xfrm>
          <a:prstGeom prst="roundRect">
            <a:avLst>
              <a:gd name="adj" fmla="val 3182"/>
            </a:avLst>
          </a:prstGeom>
          <a:solidFill>
            <a:srgbClr val="1C1F22"/>
          </a:solidFill>
          <a:ln w="12700">
            <a:solidFill>
              <a:srgbClr val="1C1F22">
                <a:alpha val="0"/>
              </a:srgbClr>
            </a:solidFill>
            <a:prstDash val="solid"/>
          </a:ln>
        </p:spPr>
      </p:sp>
      <p:sp>
        <p:nvSpPr>
          <p:cNvPr id="4" name="Text 2"/>
          <p:cNvSpPr/>
          <p:nvPr/>
        </p:nvSpPr>
        <p:spPr>
          <a:xfrm>
            <a:off x="1042416" y="2175297"/>
            <a:ext cx="4544568" cy="752856"/>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Hubble: widzialny</a:t>
            </a:r>
            <a:endParaRPr lang="en-US" sz="2400" dirty="0"/>
          </a:p>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wszechświat</a:t>
            </a:r>
            <a:endParaRPr lang="en-US" sz="2400" dirty="0"/>
          </a:p>
        </p:txBody>
      </p:sp>
      <p:sp>
        <p:nvSpPr>
          <p:cNvPr id="5" name="Shape 3"/>
          <p:cNvSpPr/>
          <p:nvPr/>
        </p:nvSpPr>
        <p:spPr>
          <a:xfrm>
            <a:off x="1042416" y="3001305"/>
            <a:ext cx="548640" cy="45720"/>
          </a:xfrm>
          <a:prstGeom prst="rect">
            <a:avLst/>
          </a:prstGeom>
          <a:solidFill>
            <a:srgbClr val="E4E7EA"/>
          </a:solidFill>
          <a:ln w="12700">
            <a:solidFill>
              <a:srgbClr val="E4E7EA">
                <a:alpha val="0"/>
              </a:srgbClr>
            </a:solidFill>
            <a:prstDash val="solid"/>
          </a:ln>
        </p:spPr>
      </p:sp>
      <p:sp>
        <p:nvSpPr>
          <p:cNvPr id="6" name="Shape 4"/>
          <p:cNvSpPr/>
          <p:nvPr/>
        </p:nvSpPr>
        <p:spPr>
          <a:xfrm>
            <a:off x="1060704" y="3302549"/>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3193329"/>
            <a:ext cx="4233672"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Ujawnia światło gorących gwiazd i</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zjonizowanego gazu.</a:t>
            </a:r>
            <a:endParaRPr lang="en-US" sz="2000" dirty="0"/>
          </a:p>
        </p:txBody>
      </p:sp>
      <p:sp>
        <p:nvSpPr>
          <p:cNvPr id="8" name="Shape 6"/>
          <p:cNvSpPr/>
          <p:nvPr/>
        </p:nvSpPr>
        <p:spPr>
          <a:xfrm>
            <a:off x="1060704" y="4184437"/>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4075217"/>
            <a:ext cx="4233672"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Rejestruje drobne szczegóły w</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ultrafiolecie i świetle widzialnym.</a:t>
            </a:r>
            <a:endParaRPr lang="en-US" sz="2000" dirty="0"/>
          </a:p>
        </p:txBody>
      </p:sp>
      <p:sp>
        <p:nvSpPr>
          <p:cNvPr id="10" name="Shape 8"/>
          <p:cNvSpPr/>
          <p:nvPr/>
        </p:nvSpPr>
        <p:spPr>
          <a:xfrm>
            <a:off x="1060704" y="5066325"/>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957105"/>
            <a:ext cx="4233672"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Zapewnia kontekst morfologiczny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pobliskich galaktyk.</a:t>
            </a:r>
            <a:endParaRPr lang="en-US" sz="2000" dirty="0"/>
          </a:p>
        </p:txBody>
      </p:sp>
      <p:sp>
        <p:nvSpPr>
          <p:cNvPr id="12" name="Shape 10"/>
          <p:cNvSpPr/>
          <p:nvPr/>
        </p:nvSpPr>
        <p:spPr>
          <a:xfrm>
            <a:off x="6263640" y="1864401"/>
            <a:ext cx="5166360" cy="4023360"/>
          </a:xfrm>
          <a:prstGeom prst="roundRect">
            <a:avLst>
              <a:gd name="adj" fmla="val 3182"/>
            </a:avLst>
          </a:prstGeom>
          <a:solidFill>
            <a:srgbClr val="1C1F22"/>
          </a:solidFill>
          <a:ln w="12700">
            <a:solidFill>
              <a:srgbClr val="1C1F22">
                <a:alpha val="0"/>
              </a:srgbClr>
            </a:solidFill>
            <a:prstDash val="solid"/>
          </a:ln>
        </p:spPr>
      </p:sp>
      <p:sp>
        <p:nvSpPr>
          <p:cNvPr id="13" name="Text 11"/>
          <p:cNvSpPr/>
          <p:nvPr/>
        </p:nvSpPr>
        <p:spPr>
          <a:xfrm>
            <a:off x="6574536" y="2175297"/>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Webb: głęboki wszechświat</a:t>
            </a:r>
            <a:endParaRPr lang="en-US" sz="2400" dirty="0"/>
          </a:p>
        </p:txBody>
      </p:sp>
      <p:sp>
        <p:nvSpPr>
          <p:cNvPr id="14" name="Shape 12"/>
          <p:cNvSpPr/>
          <p:nvPr/>
        </p:nvSpPr>
        <p:spPr>
          <a:xfrm>
            <a:off x="6574536" y="2629449"/>
            <a:ext cx="548640" cy="45720"/>
          </a:xfrm>
          <a:prstGeom prst="rect">
            <a:avLst/>
          </a:prstGeom>
          <a:solidFill>
            <a:srgbClr val="E4E7EA"/>
          </a:solidFill>
          <a:ln w="12700">
            <a:solidFill>
              <a:srgbClr val="E4E7EA">
                <a:alpha val="0"/>
              </a:srgbClr>
            </a:solidFill>
            <a:prstDash val="solid"/>
          </a:ln>
        </p:spPr>
      </p:sp>
      <p:sp>
        <p:nvSpPr>
          <p:cNvPr id="15" name="Shape 13"/>
          <p:cNvSpPr/>
          <p:nvPr/>
        </p:nvSpPr>
        <p:spPr>
          <a:xfrm>
            <a:off x="6592824" y="3302549"/>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3193329"/>
            <a:ext cx="4233672"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Przenika nieprzeniknione zasłony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pyłu.</a:t>
            </a:r>
            <a:endParaRPr lang="en-US" sz="2000" dirty="0"/>
          </a:p>
        </p:txBody>
      </p:sp>
      <p:sp>
        <p:nvSpPr>
          <p:cNvPr id="17" name="Shape 15"/>
          <p:cNvSpPr/>
          <p:nvPr/>
        </p:nvSpPr>
        <p:spPr>
          <a:xfrm>
            <a:off x="6592824" y="4184437"/>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4075217"/>
            <a:ext cx="4233672"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Odkrywa formujące się gwiazdy i</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bardzo odległe obiekty.</a:t>
            </a:r>
            <a:endParaRPr lang="en-US" sz="2000" dirty="0"/>
          </a:p>
        </p:txBody>
      </p:sp>
      <p:sp>
        <p:nvSpPr>
          <p:cNvPr id="19" name="Shape 17"/>
          <p:cNvSpPr/>
          <p:nvPr/>
        </p:nvSpPr>
        <p:spPr>
          <a:xfrm>
            <a:off x="6592824" y="5066325"/>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957105"/>
            <a:ext cx="4233672"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Bada skład chemiczny celów dzięki</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podczerwieni.</a:t>
            </a:r>
            <a:endParaRPr lang="en-US" sz="20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Pierwsze przełomowe odkrycia</a:t>
            </a:r>
            <a:endParaRPr lang="en-US" sz="3000" dirty="0"/>
          </a:p>
        </p:txBody>
      </p:sp>
      <p:sp>
        <p:nvSpPr>
          <p:cNvPr id="3" name="Shape 1"/>
          <p:cNvSpPr/>
          <p:nvPr/>
        </p:nvSpPr>
        <p:spPr>
          <a:xfrm>
            <a:off x="749808" y="1873799"/>
            <a:ext cx="91440" cy="9144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42416" y="1741338"/>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Głębokie pole gromady galaktyk SMACS 0723 ukazujące spektakularne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soczewkowanie grawitacyjne.</a:t>
            </a:r>
            <a:endParaRPr lang="en-US" sz="2300" dirty="0"/>
          </a:p>
        </p:txBody>
      </p:sp>
      <p:sp>
        <p:nvSpPr>
          <p:cNvPr id="5" name="Shape 3"/>
          <p:cNvSpPr/>
          <p:nvPr/>
        </p:nvSpPr>
        <p:spPr>
          <a:xfrm>
            <a:off x="749808" y="2871511"/>
            <a:ext cx="91440" cy="9144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42416" y="2739050"/>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Niespotykane dotąd detale we mgle Mgławicy Carina i Mgławicy Pierścień</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Południowy.</a:t>
            </a:r>
            <a:endParaRPr lang="en-US" sz="2300" dirty="0"/>
          </a:p>
        </p:txBody>
      </p:sp>
      <p:sp>
        <p:nvSpPr>
          <p:cNvPr id="7" name="Shape 5"/>
          <p:cNvSpPr/>
          <p:nvPr/>
        </p:nvSpPr>
        <p:spPr>
          <a:xfrm>
            <a:off x="749808" y="3869223"/>
            <a:ext cx="91440" cy="9144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42416" y="3736762"/>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Precyzyjna obserwacja kosmicznych interakcji w sercu słynnego Kwintetu</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Stephana.</a:t>
            </a:r>
            <a:endParaRPr lang="en-US" sz="2300" dirty="0"/>
          </a:p>
        </p:txBody>
      </p:sp>
      <p:sp>
        <p:nvSpPr>
          <p:cNvPr id="9" name="Shape 7"/>
          <p:cNvSpPr/>
          <p:nvPr/>
        </p:nvSpPr>
        <p:spPr>
          <a:xfrm>
            <a:off x="749808" y="4866935"/>
            <a:ext cx="91440" cy="9144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42416" y="4734474"/>
            <a:ext cx="10387584" cy="365506"/>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Wykrycie dwutlenku węgla (CO₂) w atmosferze egzoplanety WASP-39 b.</a:t>
            </a:r>
            <a:endParaRPr lang="en-US" sz="2300" dirty="0"/>
          </a:p>
        </p:txBody>
      </p:sp>
      <p:sp>
        <p:nvSpPr>
          <p:cNvPr id="11" name="Shape 9"/>
          <p:cNvSpPr/>
          <p:nvPr/>
        </p:nvSpPr>
        <p:spPr>
          <a:xfrm>
            <a:off x="749808" y="5508285"/>
            <a:ext cx="91440" cy="9144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1042416" y="5375824"/>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Identyfikacja galaktyk powstałych zaledwie kilkaset milionów lat po Wielkim</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Wybuchu.</a:t>
            </a:r>
            <a:endParaRPr lang="en-US" sz="2300" dirty="0"/>
          </a:p>
        </p:txBody>
      </p:sp>
      <p:sp>
        <p:nvSpPr>
          <p:cNvPr id="13" name="Text 1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Żywotność ponad oczekiwania</a:t>
            </a:r>
            <a:endParaRPr lang="en-US" sz="3000" dirty="0"/>
          </a:p>
        </p:txBody>
      </p:sp>
      <p:sp>
        <p:nvSpPr>
          <p:cNvPr id="3" name="Shape 1"/>
          <p:cNvSpPr/>
          <p:nvPr/>
        </p:nvSpPr>
        <p:spPr>
          <a:xfrm>
            <a:off x="731520" y="2241987"/>
            <a:ext cx="10698480" cy="3029712"/>
          </a:xfrm>
          <a:prstGeom prst="roundRect">
            <a:avLst>
              <a:gd name="adj" fmla="val 4829"/>
            </a:avLst>
          </a:prstGeom>
          <a:solidFill>
            <a:srgbClr val="2B2D30"/>
          </a:solidFill>
          <a:ln w="12700">
            <a:solidFill>
              <a:srgbClr val="2B2D30">
                <a:alpha val="0"/>
              </a:srgbClr>
            </a:solidFill>
            <a:prstDash val="solid"/>
          </a:ln>
        </p:spPr>
      </p:sp>
      <p:sp>
        <p:nvSpPr>
          <p:cNvPr id="4" name="Shape 2"/>
          <p:cNvSpPr/>
          <p:nvPr/>
        </p:nvSpPr>
        <p:spPr>
          <a:xfrm>
            <a:off x="731520" y="2241987"/>
            <a:ext cx="146304" cy="3029712"/>
          </a:xfrm>
          <a:prstGeom prst="rect">
            <a:avLst/>
          </a:prstGeom>
          <a:solidFill>
            <a:srgbClr val="E4E7EA"/>
          </a:solidFill>
          <a:ln w="12700">
            <a:solidFill>
              <a:srgbClr val="E4E7EA">
                <a:alpha val="0"/>
              </a:srgbClr>
            </a:solidFill>
            <a:prstDash val="solid"/>
          </a:ln>
        </p:spPr>
      </p:sp>
      <p:sp>
        <p:nvSpPr>
          <p:cNvPr id="5" name="Text 3"/>
          <p:cNvSpPr/>
          <p:nvPr/>
        </p:nvSpPr>
        <p:spPr>
          <a:xfrm>
            <a:off x="1188720" y="2552883"/>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WARTO ZAPAMIĘTAĆ</a:t>
            </a:r>
            <a:endParaRPr lang="en-US" sz="1400" dirty="0"/>
          </a:p>
        </p:txBody>
      </p:sp>
      <p:sp>
        <p:nvSpPr>
          <p:cNvPr id="6" name="Text 4"/>
          <p:cNvSpPr/>
          <p:nvPr/>
        </p:nvSpPr>
        <p:spPr>
          <a:xfrm>
            <a:off x="1188720" y="3101523"/>
            <a:ext cx="9619488" cy="1868424"/>
          </a:xfrm>
          <a:prstGeom prst="rect">
            <a:avLst/>
          </a:prstGeom>
          <a:noFill/>
          <a:ln/>
        </p:spPr>
        <p:txBody>
          <a:bodyPr wrap="none" lIns="0" tIns="0" rIns="0" bIns="0" rtlCol="0" anchor="t"/>
          <a:lstStyle/>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Misja, planowana na co najmniej pięć lat z celem</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dziesięciu, zaoszczędziła paliwo dzięki precyzji startu.</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NASA szacuje, że wystarczy go na znacznie ponad</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dziesięć lat operacji naukowych.</a:t>
            </a:r>
            <a:endParaRPr lang="en-US" sz="3000" dirty="0"/>
          </a:p>
        </p:txBody>
      </p:sp>
      <p:sp>
        <p:nvSpPr>
          <p:cNvPr id="7" name="Text 5"/>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A8AEB5"/>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202020"/>
                </a:solidFill>
                <a:latin typeface="Instrument Sans" pitchFamily="34" charset="0"/>
                <a:ea typeface="Instrument Sans" pitchFamily="34" charset="-122"/>
                <a:cs typeface="Instrument Sans" pitchFamily="34" charset="-120"/>
              </a:rPr>
              <a:t>Co warto zapamiętać o Teleskopie Jamesa Webba</a:t>
            </a:r>
            <a:endParaRPr lang="en-US" sz="3000" dirty="0"/>
          </a:p>
        </p:txBody>
      </p:sp>
      <p:sp>
        <p:nvSpPr>
          <p:cNvPr id="3" name="Text 1"/>
          <p:cNvSpPr/>
          <p:nvPr/>
        </p:nvSpPr>
        <p:spPr>
          <a:xfrm>
            <a:off x="731520" y="1812097"/>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01</a:t>
            </a:r>
            <a:endParaRPr lang="en-US" sz="1700" dirty="0"/>
          </a:p>
        </p:txBody>
      </p:sp>
      <p:sp>
        <p:nvSpPr>
          <p:cNvPr id="4" name="Text 2"/>
          <p:cNvSpPr/>
          <p:nvPr/>
        </p:nvSpPr>
        <p:spPr>
          <a:xfrm>
            <a:off x="1228725" y="1761896"/>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Wielki skok technologiczny dzięki rozkładanemu, pozłacanemu</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zwierciadłu o średnicy 6,5 m i osłonie kriogenicznej.</a:t>
            </a:r>
            <a:endParaRPr lang="en-US" sz="2700" dirty="0"/>
          </a:p>
        </p:txBody>
      </p:sp>
      <p:sp>
        <p:nvSpPr>
          <p:cNvPr id="5" name="Text 3"/>
          <p:cNvSpPr/>
          <p:nvPr/>
        </p:nvSpPr>
        <p:spPr>
          <a:xfrm>
            <a:off x="731520" y="2964241"/>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02</a:t>
            </a:r>
            <a:endParaRPr lang="en-US" sz="1700" dirty="0"/>
          </a:p>
        </p:txBody>
      </p:sp>
      <p:sp>
        <p:nvSpPr>
          <p:cNvPr id="6" name="Text 4"/>
          <p:cNvSpPr/>
          <p:nvPr/>
        </p:nvSpPr>
        <p:spPr>
          <a:xfrm>
            <a:off x="1228725" y="2914040"/>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Obserwacje w podczerwieni pozwalają przeniknąć pył i</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dostrzec pierwsze światło Wszechświata.</a:t>
            </a:r>
            <a:endParaRPr lang="en-US" sz="2700" dirty="0"/>
          </a:p>
        </p:txBody>
      </p:sp>
      <p:sp>
        <p:nvSpPr>
          <p:cNvPr id="7" name="Text 5"/>
          <p:cNvSpPr/>
          <p:nvPr/>
        </p:nvSpPr>
        <p:spPr>
          <a:xfrm>
            <a:off x="731520" y="4116385"/>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03</a:t>
            </a:r>
            <a:endParaRPr lang="en-US" sz="1700" dirty="0"/>
          </a:p>
        </p:txBody>
      </p:sp>
      <p:sp>
        <p:nvSpPr>
          <p:cNvPr id="8" name="Text 6"/>
          <p:cNvSpPr/>
          <p:nvPr/>
        </p:nvSpPr>
        <p:spPr>
          <a:xfrm>
            <a:off x="1228725" y="4066184"/>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Współpraca NASA, ESA i CSA, zaplanowana na znacznie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ponad dziesięć lat.</a:t>
            </a:r>
            <a:endParaRPr lang="en-US" sz="2700" dirty="0"/>
          </a:p>
        </p:txBody>
      </p:sp>
      <p:sp>
        <p:nvSpPr>
          <p:cNvPr id="9" name="Text 7"/>
          <p:cNvSpPr/>
          <p:nvPr/>
        </p:nvSpPr>
        <p:spPr>
          <a:xfrm>
            <a:off x="731520" y="5268529"/>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04</a:t>
            </a:r>
            <a:endParaRPr lang="en-US" sz="1700" dirty="0"/>
          </a:p>
        </p:txBody>
      </p:sp>
      <p:sp>
        <p:nvSpPr>
          <p:cNvPr id="10" name="Text 8"/>
          <p:cNvSpPr/>
          <p:nvPr/>
        </p:nvSpPr>
        <p:spPr>
          <a:xfrm>
            <a:off x="1228725" y="5218328"/>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Przełomowe odkrycia dotyczące atmosfer egzoplanet oraz</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pierwszych galaktyk powstałych po Wielkim Wybuchu.</a:t>
            </a:r>
            <a:endParaRPr lang="en-US" sz="27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3F4142"/>
                </a:solidFill>
                <a:latin typeface="Instrument Sans" pitchFamily="34" charset="0"/>
                <a:ea typeface="Instrument Sans" pitchFamily="34" charset="-122"/>
                <a:cs typeface="Instrument Sans" pitchFamily="34" charset="-120"/>
              </a:rPr>
              <a:t>17</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strument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strument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Kosmiczny Teleskop Jamesa Webba: ujrzeć światło pierwszych galaktyk</dc:title>
  <dc:subject>PptxGenJS Presentation</dc:subject>
  <dc:creator>Prezto</dc:creator>
  <cp:lastModifiedBy>Prezto</cp:lastModifiedBy>
  <cp:revision>1</cp:revision>
  <dcterms:created xsi:type="dcterms:W3CDTF">2026-09-28T17:55:46Z</dcterms:created>
  <dcterms:modified xsi:type="dcterms:W3CDTF">2026-09-28T17:55:46Z</dcterms:modified>
</cp:coreProperties>
</file>