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Voici notre feuille de route pour comprendre cette extraordinaire aventure scientifique. Nous aborderons d'abord le contexte de la mission et son lancement le jour de Noël 2021. Nous verrons ensuite pourquoi l'infrarouge est indispensable pour scruter les confins du cosmos. Enfin, nous détaillerons la technologie embarquée et les premières découvertes révolutionnaires du télescope.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JWST représente l'une des plus ambitieuses coopérations scientifiques mondiales, associant la NASA, l'ESA et l'ASC. Lancé le 25 décembre 2021 par une fusée Ariane 5 depuis Kourou, il a coûté près de 10 milliards de dollars. Ses dimensions sont hors normes : son miroir géant capte la lumière à un million et demi de kilomètres de nous. Les ingénieurs ont dû surmonter 344 étapes critiques où la moindre erreur aurait anéanti la 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observer les premières galaxies apparues après le Big Bang, la lumière visible ne suffit plus. Au fil des milliards d'années, l'expansion de l'espace a étiré les ondes lumineuses jusqu'au domaine infrarouge. De plus, les rayonnements infrarouges possèdent la capacité de traverser les nuages de poussière opaque. C'est ce qui permet à Webb de voir au cœur des pouponnières d'étoiles.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L'infrarouge apporte une véritable révolution pour l'astronomie moderne. En couvrant de 0,6 à 28,5 micromètres, Webb observe des zones jusqu'alors totalement impénétrables. Il franchit les cocons de poussière où se forment les systèmes stellaires et planétaires. Ce spectre permet aussi d'analyser chimiquement la composition des atmosphères d'autres mondes.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 tableau met en lumière le saut technologique entre ces deux générations d'observatoires. Alors que le miroir de Hubble mesurait 2,4 mètres pour 4,5 m² de surface, celui de Webb atteint 6,5 mètres et 25 m², offrant un pouvoir collecteur quintuplé. Situé en orbite basse, Hubble pouvait être visité et réparé par des astronautes. Webb, lui, est posté au point L2 à 1,5 million de kilomètres, ce qui exclut toute réparation directe.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dimensions du miroir primaire interdisaient de le lancer d'un seul bloc : il a fallu le concevoir comme un origami mécanique composé de 18 facettes en béryllium doré. Pour capter de faibles sources infrarouges sans être aveuglé par sa propre chaleur, le télescope s'abrite derrière cinq toiles de Kapton. Ce gigantesque pare-soleil abaisse la température à −223 °C, et même à 7 kelvins pour l'instrument MIRI via un cryoréfrigérateur.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déploiement du JWST a représenté des semaines de suspense insoutenable pour la communauté astronomique internationale. Après un lancement d'une précision chirurgicale le 25 décembre 2021, les séquences critiques se sont enchaînées sans incident. Le 24 janvier 2022, la sonde atteignait son orbite de destination au point L2. Plusieurs mois d'alignement optique et de refroidissement ont ensuite précédé la révélation des premiers clichés mondiaux en juillet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quatre instruments embarqués se complètent pour scruter l'infrarouge. NIRCam livre des images d'une netteté prodigieuse dans le proche infrarouge, tandis que NIRSpec permet d'étudier simultanément de multiples galaxies grâce à des micro-obturateurs. MIRI explore l'infrarouge moyen à très basse température, et le capteur FGS couplé à NIRISS garantit une stabilité de visée indispensable pour des poses de longue durée.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Loin de se cannibaliser, Hubble et Webb forment un duo remarquable et complémentaire. Hubble offre un regard incomparable sur l'activité des gaz chauds et des étoiles brillantes dans le spectre optique et ultraviolet. Webb apporte la dimension thermique et lointaine en révélant ce qui est dissimulé derrière les cocons stellaires. Les chercheurs combinent fréquemment les données des deux observatoires pour obtenir une vision complète des phénomènes.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Dès ses premières images publiées le 12 juillet 2022, le JWST a démontré une efficacité spectaculaire. Il a permis d'admirer les structures de la nébuleuse de la Carène avec un niveau de finesse jamais atteint. Sur le plan cosmologique, Webb a recensé des galaxies précoces qui bousculent certains modèles théoriques. Il a également confirmé la présence de dioxyde de carbone dans l'atmosphère de l'exoplanète WASP-39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l'une des très belles surprises de la mission : la précision remarquable du tir d'Ariane 5 le 25 décembre 2021 a permis d'économiser le carburant de bord. Alors que la durée de vie minimale visait cinq à dix ans, les réserves d'ergols permettront de faire fonctionner le télescope bien au-delà de dix années. Les astronomes du monde entier disposeront ainsi d'une fenêtre d'observation prolongée sur le cosmos.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1417"/>
        </a:solidFill>
      </p:bgPr>
    </p:bg>
    <p:spTree>
      <p:nvGrpSpPr>
        <p:cNvPr id="1" name=""/>
        <p:cNvGrpSpPr/>
        <p:nvPr/>
      </p:nvGrpSpPr>
      <p:grpSpPr>
        <a:xfrm>
          <a:off x="0" y="0"/>
          <a:ext cx="0" cy="0"/>
          <a:chOff x="0" y="0"/>
          <a:chExt cx="0" cy="0"/>
        </a:xfrm>
      </p:grpSpPr>
      <p:pic>
        <p:nvPicPr>
          <p:cNvPr id="2" name="Image 0" descr="Illustration du sujet de la diapositive">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371600"/>
            <a:ext cx="5212080" cy="246888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Le télescope spatial</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James Webb</a:t>
            </a:r>
            <a:endParaRPr lang="en-US" sz="3800" dirty="0"/>
          </a:p>
        </p:txBody>
      </p:sp>
      <p:sp>
        <p:nvSpPr>
          <p:cNvPr id="4" name="Shape 1"/>
          <p:cNvSpPr/>
          <p:nvPr/>
        </p:nvSpPr>
        <p:spPr>
          <a:xfrm>
            <a:off x="731520" y="2726944"/>
            <a:ext cx="1005840" cy="64008"/>
          </a:xfrm>
          <a:prstGeom prst="rect">
            <a:avLst/>
          </a:prstGeom>
          <a:solidFill>
            <a:srgbClr val="E4E7EA"/>
          </a:solidFill>
          <a:ln w="12700">
            <a:solidFill>
              <a:srgbClr val="E4E7EA">
                <a:alpha val="0"/>
              </a:srgbClr>
            </a:solidFill>
            <a:prstDash val="solid"/>
          </a:ln>
        </p:spPr>
      </p:sp>
      <p:sp>
        <p:nvSpPr>
          <p:cNvPr id="5" name="Text 2"/>
          <p:cNvSpPr/>
          <p:nvPr/>
        </p:nvSpPr>
        <p:spPr>
          <a:xfrm>
            <a:off x="731520" y="3092704"/>
            <a:ext cx="5212080" cy="1910588"/>
          </a:xfrm>
          <a:prstGeom prst="rect">
            <a:avLst/>
          </a:prstGeom>
          <a:noFill/>
          <a:ln/>
        </p:spPr>
        <p:txBody>
          <a:bodyPr wrap="none" lIns="0" tIns="0" rIns="0" bIns="0" rtlCol="0" anchor="t"/>
          <a:lstStyle/>
          <a:p>
            <a:pPr algn="l" indent="0" marL="0">
              <a:lnSpc>
                <a:spcPts val="3172"/>
              </a:lnSpc>
              <a:buNone/>
            </a:pPr>
            <a:r>
              <a:rPr lang="en-US" sz="2600" dirty="0">
                <a:solidFill>
                  <a:srgbClr val="D0D4D8"/>
                </a:solidFill>
                <a:latin typeface="Instrument Sans" pitchFamily="34" charset="0"/>
                <a:ea typeface="Instrument Sans" pitchFamily="34" charset="-122"/>
                <a:cs typeface="Instrument Sans" pitchFamily="34" charset="-120"/>
              </a:rPr>
              <a:t>Percer les secrets des premières</a:t>
            </a:r>
            <a:endParaRPr lang="en-US" sz="2600" dirty="0"/>
          </a:p>
          <a:p>
            <a:pPr algn="l" indent="0" marL="0">
              <a:lnSpc>
                <a:spcPts val="3172"/>
              </a:lnSpc>
              <a:buNone/>
            </a:pPr>
            <a:r>
              <a:rPr lang="en-US" sz="2600" dirty="0">
                <a:solidFill>
                  <a:srgbClr val="D0D4D8"/>
                </a:solidFill>
                <a:latin typeface="Instrument Sans" pitchFamily="34" charset="0"/>
                <a:ea typeface="Instrument Sans" pitchFamily="34" charset="-122"/>
                <a:cs typeface="Instrument Sans" pitchFamily="34" charset="-120"/>
              </a:rPr>
              <a:t>galaxies et explorer les origines</a:t>
            </a:r>
            <a:endParaRPr lang="en-US" sz="2600" dirty="0"/>
          </a:p>
          <a:p>
            <a:pPr algn="l" indent="0" marL="0">
              <a:lnSpc>
                <a:spcPts val="3172"/>
              </a:lnSpc>
              <a:buNone/>
            </a:pPr>
            <a:r>
              <a:rPr lang="en-US" sz="2600" dirty="0">
                <a:solidFill>
                  <a:srgbClr val="D0D4D8"/>
                </a:solidFill>
                <a:latin typeface="Instrument Sans" pitchFamily="34" charset="0"/>
                <a:ea typeface="Instrument Sans" pitchFamily="34" charset="-122"/>
                <a:cs typeface="Instrument Sans" pitchFamily="34" charset="-120"/>
              </a:rPr>
              <a:t>de l'Univers</a:t>
            </a:r>
            <a:endParaRPr lang="en-US" sz="2600" dirty="0"/>
          </a:p>
        </p:txBody>
      </p:sp>
      <p:sp>
        <p:nvSpPr>
          <p:cNvPr id="6" name="Shape 3"/>
          <p:cNvSpPr/>
          <p:nvPr/>
        </p:nvSpPr>
        <p:spPr>
          <a:xfrm>
            <a:off x="731520" y="5277612"/>
            <a:ext cx="1535125" cy="415290"/>
          </a:xfrm>
          <a:prstGeom prst="roundRect">
            <a:avLst>
              <a:gd name="adj" fmla="val 48440"/>
            </a:avLst>
          </a:prstGeom>
          <a:solidFill>
            <a:srgbClr val="1C1F22"/>
          </a:solidFill>
          <a:ln w="12700">
            <a:solidFill>
              <a:srgbClr val="1C1F22">
                <a:alpha val="0"/>
              </a:srgbClr>
            </a:solidFill>
            <a:prstDash val="solid"/>
          </a:ln>
        </p:spPr>
      </p:sp>
      <p:sp>
        <p:nvSpPr>
          <p:cNvPr id="7" name="Text 4"/>
          <p:cNvSpPr/>
          <p:nvPr/>
        </p:nvSpPr>
        <p:spPr>
          <a:xfrm>
            <a:off x="932688" y="5369052"/>
            <a:ext cx="1151077" cy="241554"/>
          </a:xfrm>
          <a:prstGeom prst="rect">
            <a:avLst/>
          </a:prstGeom>
          <a:noFill/>
          <a:ln/>
        </p:spPr>
        <p:txBody>
          <a:bodyPr wrap="none" lIns="0" tIns="0" rIns="0" bIns="0" rtlCol="0" anchor="t"/>
          <a:lstStyle/>
          <a:p>
            <a:pPr algn="l" indent="0" marL="0">
              <a:lnSpc>
                <a:spcPts val="1830"/>
              </a:lnSpc>
              <a:buNone/>
            </a:pPr>
            <a:r>
              <a:rPr lang="en-US" sz="1500" b="1" dirty="0">
                <a:solidFill>
                  <a:srgbClr val="F4F6F8"/>
                </a:solidFill>
                <a:latin typeface="Instrument Sans" pitchFamily="34" charset="0"/>
                <a:ea typeface="Instrument Sans" pitchFamily="34" charset="-122"/>
                <a:cs typeface="Instrument Sans" pitchFamily="34" charset="-120"/>
              </a:rPr>
              <a:t>Astronomie</a:t>
            </a:r>
            <a:endParaRPr lang="en-US" sz="1500" dirty="0"/>
          </a:p>
        </p:txBody>
      </p:sp>
      <p:sp>
        <p:nvSpPr>
          <p:cNvPr id="8" name="Shape 5"/>
          <p:cNvSpPr/>
          <p:nvPr/>
        </p:nvSpPr>
        <p:spPr>
          <a:xfrm>
            <a:off x="2412949" y="5277612"/>
            <a:ext cx="1801978" cy="415290"/>
          </a:xfrm>
          <a:prstGeom prst="roundRect">
            <a:avLst>
              <a:gd name="adj" fmla="val 48440"/>
            </a:avLst>
          </a:prstGeom>
          <a:solidFill>
            <a:srgbClr val="1C1F22"/>
          </a:solidFill>
          <a:ln w="12700">
            <a:solidFill>
              <a:srgbClr val="1C1F22">
                <a:alpha val="0"/>
              </a:srgbClr>
            </a:solidFill>
            <a:prstDash val="solid"/>
          </a:ln>
        </p:spPr>
      </p:sp>
      <p:sp>
        <p:nvSpPr>
          <p:cNvPr id="9" name="Text 6"/>
          <p:cNvSpPr/>
          <p:nvPr/>
        </p:nvSpPr>
        <p:spPr>
          <a:xfrm>
            <a:off x="2614117" y="5369052"/>
            <a:ext cx="1417930" cy="241554"/>
          </a:xfrm>
          <a:prstGeom prst="rect">
            <a:avLst/>
          </a:prstGeom>
          <a:noFill/>
          <a:ln/>
        </p:spPr>
        <p:txBody>
          <a:bodyPr wrap="none" lIns="0" tIns="0" rIns="0" bIns="0" rtlCol="0" anchor="t"/>
          <a:lstStyle/>
          <a:p>
            <a:pPr algn="l" indent="0" marL="0">
              <a:lnSpc>
                <a:spcPts val="1830"/>
              </a:lnSpc>
              <a:buNone/>
            </a:pPr>
            <a:r>
              <a:rPr lang="en-US" sz="1500" b="1" dirty="0">
                <a:solidFill>
                  <a:srgbClr val="F4F6F8"/>
                </a:solidFill>
                <a:latin typeface="Instrument Sans" pitchFamily="34" charset="0"/>
                <a:ea typeface="Instrument Sans" pitchFamily="34" charset="-122"/>
                <a:cs typeface="Instrument Sans" pitchFamily="34" charset="-120"/>
              </a:rPr>
              <a:t>Astrophysique</a:t>
            </a:r>
            <a:endParaRPr lang="en-US" sz="1500" dirty="0"/>
          </a:p>
        </p:txBody>
      </p:sp>
      <p:sp>
        <p:nvSpPr>
          <p:cNvPr id="10" name="Shape 7"/>
          <p:cNvSpPr/>
          <p:nvPr/>
        </p:nvSpPr>
        <p:spPr>
          <a:xfrm>
            <a:off x="731520" y="5802630"/>
            <a:ext cx="2353342" cy="415290"/>
          </a:xfrm>
          <a:prstGeom prst="roundRect">
            <a:avLst>
              <a:gd name="adj" fmla="val 48440"/>
            </a:avLst>
          </a:prstGeom>
          <a:solidFill>
            <a:srgbClr val="1C1F22"/>
          </a:solidFill>
          <a:ln w="12700">
            <a:solidFill>
              <a:srgbClr val="1C1F22">
                <a:alpha val="0"/>
              </a:srgbClr>
            </a:solidFill>
            <a:prstDash val="solid"/>
          </a:ln>
        </p:spPr>
      </p:sp>
      <p:sp>
        <p:nvSpPr>
          <p:cNvPr id="11" name="Text 8"/>
          <p:cNvSpPr/>
          <p:nvPr/>
        </p:nvSpPr>
        <p:spPr>
          <a:xfrm>
            <a:off x="932688" y="5894070"/>
            <a:ext cx="1969294" cy="241554"/>
          </a:xfrm>
          <a:prstGeom prst="rect">
            <a:avLst/>
          </a:prstGeom>
          <a:noFill/>
          <a:ln/>
        </p:spPr>
        <p:txBody>
          <a:bodyPr wrap="none" lIns="0" tIns="0" rIns="0" bIns="0" rtlCol="0" anchor="t"/>
          <a:lstStyle/>
          <a:p>
            <a:pPr algn="l" indent="0" marL="0">
              <a:lnSpc>
                <a:spcPts val="1830"/>
              </a:lnSpc>
              <a:buNone/>
            </a:pPr>
            <a:r>
              <a:rPr lang="en-US" sz="1500" b="1" dirty="0">
                <a:solidFill>
                  <a:srgbClr val="F4F6F8"/>
                </a:solidFill>
                <a:latin typeface="Instrument Sans" pitchFamily="34" charset="0"/>
                <a:ea typeface="Instrument Sans" pitchFamily="34" charset="-122"/>
                <a:cs typeface="Instrument Sans" pitchFamily="34" charset="-120"/>
              </a:rPr>
              <a:t>Sciences de l'espace</a:t>
            </a:r>
            <a:endParaRPr lang="en-US" sz="1500" dirty="0"/>
          </a:p>
        </p:txBody>
      </p:sp>
      <p:sp>
        <p:nvSpPr>
          <p:cNvPr id="12" name="Text 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Au programme de cette exploration spatiale</a:t>
            </a:r>
            <a:endParaRPr lang="en-US" sz="3000" dirty="0"/>
          </a:p>
        </p:txBody>
      </p:sp>
      <p:sp>
        <p:nvSpPr>
          <p:cNvPr id="3" name="Text 1"/>
          <p:cNvSpPr/>
          <p:nvPr/>
        </p:nvSpPr>
        <p:spPr>
          <a:xfrm>
            <a:off x="731520" y="2026168"/>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01</a:t>
            </a:r>
            <a:endParaRPr lang="en-US" sz="2200" dirty="0"/>
          </a:p>
        </p:txBody>
      </p:sp>
      <p:sp>
        <p:nvSpPr>
          <p:cNvPr id="4" name="Text 2"/>
          <p:cNvSpPr/>
          <p:nvPr/>
        </p:nvSpPr>
        <p:spPr>
          <a:xfrm>
            <a:off x="2286000" y="2026168"/>
            <a:ext cx="3566160" cy="350012"/>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Genèse et chiffres clés</a:t>
            </a:r>
            <a:endParaRPr lang="en-US" sz="2200" dirty="0"/>
          </a:p>
        </p:txBody>
      </p:sp>
      <p:sp>
        <p:nvSpPr>
          <p:cNvPr id="5" name="Text 3"/>
          <p:cNvSpPr/>
          <p:nvPr/>
        </p:nvSpPr>
        <p:spPr>
          <a:xfrm>
            <a:off x="6492240" y="2026168"/>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Lancement, partenariats internationaux</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et gigantisme d'une mission hors normes</a:t>
            </a:r>
            <a:endParaRPr lang="en-US" sz="2000" dirty="0"/>
          </a:p>
        </p:txBody>
      </p:sp>
      <p:sp>
        <p:nvSpPr>
          <p:cNvPr id="6" name="Shape 4"/>
          <p:cNvSpPr/>
          <p:nvPr/>
        </p:nvSpPr>
        <p:spPr>
          <a:xfrm>
            <a:off x="731520" y="2801376"/>
            <a:ext cx="10698480" cy="0"/>
          </a:xfrm>
          <a:prstGeom prst="line">
            <a:avLst/>
          </a:prstGeom>
          <a:noFill/>
          <a:ln w="9525">
            <a:solidFill>
              <a:srgbClr val="4F5358"/>
            </a:solidFill>
            <a:prstDash val="solid"/>
          </a:ln>
        </p:spPr>
      </p:sp>
      <p:sp>
        <p:nvSpPr>
          <p:cNvPr id="7" name="Text 5"/>
          <p:cNvSpPr/>
          <p:nvPr/>
        </p:nvSpPr>
        <p:spPr>
          <a:xfrm>
            <a:off x="731520" y="2956824"/>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02</a:t>
            </a:r>
            <a:endParaRPr lang="en-US" sz="2200" dirty="0"/>
          </a:p>
        </p:txBody>
      </p:sp>
      <p:sp>
        <p:nvSpPr>
          <p:cNvPr id="8" name="Text 6"/>
          <p:cNvSpPr/>
          <p:nvPr/>
        </p:nvSpPr>
        <p:spPr>
          <a:xfrm>
            <a:off x="2286000" y="2956824"/>
            <a:ext cx="3566160" cy="690880"/>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Pourquoi observer en</a:t>
            </a:r>
            <a:endParaRPr lang="en-US" sz="2200" dirty="0"/>
          </a:p>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infrarouge ?</a:t>
            </a:r>
            <a:endParaRPr lang="en-US" sz="2200" dirty="0"/>
          </a:p>
        </p:txBody>
      </p:sp>
      <p:sp>
        <p:nvSpPr>
          <p:cNvPr id="9" name="Text 7"/>
          <p:cNvSpPr/>
          <p:nvPr/>
        </p:nvSpPr>
        <p:spPr>
          <a:xfrm>
            <a:off x="6492240" y="2956824"/>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Expansion cosmologique, décalage vers</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le rouge et transparence des poussières</a:t>
            </a:r>
            <a:endParaRPr lang="en-US" sz="2000" dirty="0"/>
          </a:p>
        </p:txBody>
      </p:sp>
      <p:sp>
        <p:nvSpPr>
          <p:cNvPr id="10" name="Shape 8"/>
          <p:cNvSpPr/>
          <p:nvPr/>
        </p:nvSpPr>
        <p:spPr>
          <a:xfrm>
            <a:off x="731520" y="3794008"/>
            <a:ext cx="10698480" cy="0"/>
          </a:xfrm>
          <a:prstGeom prst="line">
            <a:avLst/>
          </a:prstGeom>
          <a:noFill/>
          <a:ln w="9525">
            <a:solidFill>
              <a:srgbClr val="4F5358"/>
            </a:solidFill>
            <a:prstDash val="solid"/>
          </a:ln>
        </p:spPr>
      </p:sp>
      <p:sp>
        <p:nvSpPr>
          <p:cNvPr id="11" name="Text 9"/>
          <p:cNvSpPr/>
          <p:nvPr/>
        </p:nvSpPr>
        <p:spPr>
          <a:xfrm>
            <a:off x="731520" y="3949456"/>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03</a:t>
            </a:r>
            <a:endParaRPr lang="en-US" sz="2200" dirty="0"/>
          </a:p>
        </p:txBody>
      </p:sp>
      <p:sp>
        <p:nvSpPr>
          <p:cNvPr id="12" name="Text 10"/>
          <p:cNvSpPr/>
          <p:nvPr/>
        </p:nvSpPr>
        <p:spPr>
          <a:xfrm>
            <a:off x="2286000" y="3949456"/>
            <a:ext cx="3566160" cy="690880"/>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Prouesses</a:t>
            </a:r>
            <a:endParaRPr lang="en-US" sz="2200" dirty="0"/>
          </a:p>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technologiques</a:t>
            </a:r>
            <a:endParaRPr lang="en-US" sz="2200" dirty="0"/>
          </a:p>
        </p:txBody>
      </p:sp>
      <p:sp>
        <p:nvSpPr>
          <p:cNvPr id="13" name="Text 11"/>
          <p:cNvSpPr/>
          <p:nvPr/>
        </p:nvSpPr>
        <p:spPr>
          <a:xfrm>
            <a:off x="6492240" y="3949456"/>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Miroir origami, bouclier thermique et</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orbite stratégique au point L2</a:t>
            </a:r>
            <a:endParaRPr lang="en-US" sz="2000" dirty="0"/>
          </a:p>
        </p:txBody>
      </p:sp>
      <p:sp>
        <p:nvSpPr>
          <p:cNvPr id="14" name="Shape 12"/>
          <p:cNvSpPr/>
          <p:nvPr/>
        </p:nvSpPr>
        <p:spPr>
          <a:xfrm>
            <a:off x="731520" y="4786640"/>
            <a:ext cx="10698480" cy="0"/>
          </a:xfrm>
          <a:prstGeom prst="line">
            <a:avLst/>
          </a:prstGeom>
          <a:noFill/>
          <a:ln w="9525">
            <a:solidFill>
              <a:srgbClr val="4F5358"/>
            </a:solidFill>
            <a:prstDash val="solid"/>
          </a:ln>
        </p:spPr>
      </p:sp>
      <p:sp>
        <p:nvSpPr>
          <p:cNvPr id="15" name="Text 13"/>
          <p:cNvSpPr/>
          <p:nvPr/>
        </p:nvSpPr>
        <p:spPr>
          <a:xfrm>
            <a:off x="731520" y="4942088"/>
            <a:ext cx="13716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04</a:t>
            </a:r>
            <a:endParaRPr lang="en-US" sz="2200" dirty="0"/>
          </a:p>
        </p:txBody>
      </p:sp>
      <p:sp>
        <p:nvSpPr>
          <p:cNvPr id="16" name="Text 14"/>
          <p:cNvSpPr/>
          <p:nvPr/>
        </p:nvSpPr>
        <p:spPr>
          <a:xfrm>
            <a:off x="2286000" y="4942088"/>
            <a:ext cx="3566160" cy="690880"/>
          </a:xfrm>
          <a:prstGeom prst="rect">
            <a:avLst/>
          </a:prstGeom>
          <a:noFill/>
          <a:ln/>
        </p:spPr>
        <p:txBody>
          <a:bodyPr wrap="none" lIns="0" tIns="0" rIns="0" bIns="0" rtlCol="0" anchor="t"/>
          <a:lstStyle/>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Instruments et</a:t>
            </a:r>
            <a:endParaRPr lang="en-US" sz="2200" dirty="0"/>
          </a:p>
          <a:p>
            <a:pPr algn="l" indent="0" marL="0">
              <a:lnSpc>
                <a:spcPts val="2684"/>
              </a:lnSpc>
              <a:buNone/>
            </a:pPr>
            <a:r>
              <a:rPr lang="en-US" sz="2200" b="1" dirty="0">
                <a:solidFill>
                  <a:srgbClr val="F4F6F8"/>
                </a:solidFill>
                <a:latin typeface="Instrument Sans" pitchFamily="34" charset="0"/>
                <a:ea typeface="Instrument Sans" pitchFamily="34" charset="-122"/>
                <a:cs typeface="Instrument Sans" pitchFamily="34" charset="-120"/>
              </a:rPr>
              <a:t>découvertes</a:t>
            </a:r>
            <a:endParaRPr lang="en-US" sz="2200" dirty="0"/>
          </a:p>
        </p:txBody>
      </p:sp>
      <p:sp>
        <p:nvSpPr>
          <p:cNvPr id="17" name="Text 15"/>
          <p:cNvSpPr/>
          <p:nvPr/>
        </p:nvSpPr>
        <p:spPr>
          <a:xfrm>
            <a:off x="6492240" y="4942088"/>
            <a:ext cx="4937760" cy="6289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Caméras embarquées, premières images</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spectaculaires et étude des exoplanètes</a:t>
            </a:r>
            <a:endParaRPr lang="en-US" sz="2000" dirty="0"/>
          </a:p>
        </p:txBody>
      </p:sp>
      <p:sp>
        <p:nvSpPr>
          <p:cNvPr id="18" name="Text 16"/>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21417"/>
        </a:solidFill>
      </p:bgPr>
    </p:bg>
    <p:spTree>
      <p:nvGrpSpPr>
        <p:cNvPr id="1" name=""/>
        <p:cNvGrpSpPr/>
        <p:nvPr/>
      </p:nvGrpSpPr>
      <p:grpSpPr>
        <a:xfrm>
          <a:off x="0" y="0"/>
          <a:ext cx="0" cy="0"/>
          <a:chOff x="0" y="0"/>
          <a:chExt cx="0" cy="0"/>
        </a:xfrm>
      </p:grpSpPr>
      <p:pic>
        <p:nvPicPr>
          <p:cNvPr id="2" name="Image 0" descr="Illustration du sujet de la diapositive">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NOUVELLE SECTION</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Une odyssée spatiale</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internationale hors</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norme</a:t>
            </a:r>
            <a:endParaRPr lang="en-US" sz="3800" dirty="0"/>
          </a:p>
        </p:txBody>
      </p:sp>
      <p:sp>
        <p:nvSpPr>
          <p:cNvPr id="5" name="Shape 2"/>
          <p:cNvSpPr/>
          <p:nvPr/>
        </p:nvSpPr>
        <p:spPr>
          <a:xfrm>
            <a:off x="731520" y="3587496"/>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Le télescope James Webb en 4 chiffres clés</a:t>
            </a:r>
            <a:endParaRPr lang="en-US" sz="3000" dirty="0"/>
          </a:p>
        </p:txBody>
      </p:sp>
      <p:sp>
        <p:nvSpPr>
          <p:cNvPr id="3" name="Shape 1"/>
          <p:cNvSpPr/>
          <p:nvPr/>
        </p:nvSpPr>
        <p:spPr>
          <a:xfrm>
            <a:off x="731520" y="2309551"/>
            <a:ext cx="2427732" cy="2851912"/>
          </a:xfrm>
          <a:prstGeom prst="roundRect">
            <a:avLst>
              <a:gd name="adj" fmla="val 5273"/>
            </a:avLst>
          </a:prstGeom>
          <a:solidFill>
            <a:srgbClr val="1C1F22"/>
          </a:solidFill>
          <a:ln w="12700">
            <a:solidFill>
              <a:srgbClr val="1C1F22">
                <a:alpha val="0"/>
              </a:srgbClr>
            </a:solidFill>
            <a:prstDash val="solid"/>
          </a:ln>
        </p:spPr>
      </p:sp>
      <p:sp>
        <p:nvSpPr>
          <p:cNvPr id="4" name="Shape 2"/>
          <p:cNvSpPr/>
          <p:nvPr/>
        </p:nvSpPr>
        <p:spPr>
          <a:xfrm>
            <a:off x="822960" y="2309551"/>
            <a:ext cx="2244852" cy="73152"/>
          </a:xfrm>
          <a:prstGeom prst="roundRect">
            <a:avLst>
              <a:gd name="adj" fmla="val 50000"/>
            </a:avLst>
          </a:prstGeom>
          <a:solidFill>
            <a:srgbClr val="E4E7EA"/>
          </a:solidFill>
          <a:ln w="12700">
            <a:solidFill>
              <a:srgbClr val="E4E7EA">
                <a:alpha val="0"/>
              </a:srgbClr>
            </a:solidFill>
            <a:prstDash val="solid"/>
          </a:ln>
        </p:spPr>
      </p:sp>
      <p:sp>
        <p:nvSpPr>
          <p:cNvPr id="5" name="Text 3"/>
          <p:cNvSpPr/>
          <p:nvPr/>
        </p:nvSpPr>
        <p:spPr>
          <a:xfrm>
            <a:off x="1042416" y="2711887"/>
            <a:ext cx="1805940" cy="464312"/>
          </a:xfrm>
          <a:prstGeom prst="rect">
            <a:avLst/>
          </a:prstGeom>
          <a:noFill/>
          <a:ln/>
        </p:spPr>
        <p:txBody>
          <a:bodyPr wrap="none" lIns="0" tIns="0" rIns="0" bIns="0" rtlCol="0" anchor="t"/>
          <a:lstStyle/>
          <a:p>
            <a:pPr algn="ctr" indent="0" marL="0">
              <a:lnSpc>
                <a:spcPts val="3584"/>
              </a:lnSpc>
              <a:buNone/>
            </a:pPr>
            <a:r>
              <a:rPr lang="en-US" sz="3200" b="1" dirty="0">
                <a:solidFill>
                  <a:srgbClr val="E4E7EA"/>
                </a:solidFill>
                <a:latin typeface="Instrument Sans" pitchFamily="34" charset="0"/>
                <a:ea typeface="Instrument Sans" pitchFamily="34" charset="-122"/>
                <a:cs typeface="Instrument Sans" pitchFamily="34" charset="-120"/>
              </a:rPr>
              <a:t>≈ 10 Md$</a:t>
            </a:r>
            <a:endParaRPr lang="en-US" sz="3200" dirty="0"/>
          </a:p>
        </p:txBody>
      </p:sp>
      <p:sp>
        <p:nvSpPr>
          <p:cNvPr id="6" name="Text 4"/>
          <p:cNvSpPr/>
          <p:nvPr/>
        </p:nvSpPr>
        <p:spPr>
          <a:xfrm>
            <a:off x="1042416" y="3487095"/>
            <a:ext cx="1805940" cy="690880"/>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Coût total</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estimé</a:t>
            </a:r>
            <a:endParaRPr lang="en-US" sz="2200" dirty="0"/>
          </a:p>
        </p:txBody>
      </p:sp>
      <p:sp>
        <p:nvSpPr>
          <p:cNvPr id="7" name="Shape 5"/>
          <p:cNvSpPr/>
          <p:nvPr/>
        </p:nvSpPr>
        <p:spPr>
          <a:xfrm>
            <a:off x="3488436" y="2309551"/>
            <a:ext cx="2427732" cy="2851912"/>
          </a:xfrm>
          <a:prstGeom prst="roundRect">
            <a:avLst>
              <a:gd name="adj" fmla="val 5273"/>
            </a:avLst>
          </a:prstGeom>
          <a:solidFill>
            <a:srgbClr val="1C1F22"/>
          </a:solidFill>
          <a:ln w="12700">
            <a:solidFill>
              <a:srgbClr val="1C1F22">
                <a:alpha val="0"/>
              </a:srgbClr>
            </a:solidFill>
            <a:prstDash val="solid"/>
          </a:ln>
        </p:spPr>
      </p:sp>
      <p:sp>
        <p:nvSpPr>
          <p:cNvPr id="8" name="Shape 6"/>
          <p:cNvSpPr/>
          <p:nvPr/>
        </p:nvSpPr>
        <p:spPr>
          <a:xfrm>
            <a:off x="3579876" y="2309551"/>
            <a:ext cx="2244852" cy="73152"/>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3799332" y="2711887"/>
            <a:ext cx="1805940" cy="464312"/>
          </a:xfrm>
          <a:prstGeom prst="rect">
            <a:avLst/>
          </a:prstGeom>
          <a:noFill/>
          <a:ln/>
        </p:spPr>
        <p:txBody>
          <a:bodyPr wrap="none" lIns="0" tIns="0" rIns="0" bIns="0" rtlCol="0" anchor="t"/>
          <a:lstStyle/>
          <a:p>
            <a:pPr algn="ctr" indent="0" marL="0">
              <a:lnSpc>
                <a:spcPts val="3584"/>
              </a:lnSpc>
              <a:buNone/>
            </a:pPr>
            <a:r>
              <a:rPr lang="en-US" sz="3200" b="1" dirty="0">
                <a:solidFill>
                  <a:srgbClr val="E4E7EA"/>
                </a:solidFill>
                <a:latin typeface="Instrument Sans" pitchFamily="34" charset="0"/>
                <a:ea typeface="Instrument Sans" pitchFamily="34" charset="-122"/>
                <a:cs typeface="Instrument Sans" pitchFamily="34" charset="-120"/>
              </a:rPr>
              <a:t>6,5 m</a:t>
            </a:r>
            <a:endParaRPr lang="en-US" sz="3200" dirty="0"/>
          </a:p>
        </p:txBody>
      </p:sp>
      <p:sp>
        <p:nvSpPr>
          <p:cNvPr id="10" name="Text 8"/>
          <p:cNvSpPr/>
          <p:nvPr/>
        </p:nvSpPr>
        <p:spPr>
          <a:xfrm>
            <a:off x="3799332" y="3487095"/>
            <a:ext cx="1805940" cy="1372616"/>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Miroir</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principal</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(Hubble : 2,4</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m)</a:t>
            </a:r>
            <a:endParaRPr lang="en-US" sz="2200" dirty="0"/>
          </a:p>
        </p:txBody>
      </p:sp>
      <p:sp>
        <p:nvSpPr>
          <p:cNvPr id="11" name="Shape 9"/>
          <p:cNvSpPr/>
          <p:nvPr/>
        </p:nvSpPr>
        <p:spPr>
          <a:xfrm>
            <a:off x="6245352" y="2309551"/>
            <a:ext cx="2427732" cy="2851912"/>
          </a:xfrm>
          <a:prstGeom prst="roundRect">
            <a:avLst>
              <a:gd name="adj" fmla="val 5273"/>
            </a:avLst>
          </a:prstGeom>
          <a:solidFill>
            <a:srgbClr val="1C1F22"/>
          </a:solidFill>
          <a:ln w="12700">
            <a:solidFill>
              <a:srgbClr val="1C1F22">
                <a:alpha val="0"/>
              </a:srgbClr>
            </a:solidFill>
            <a:prstDash val="solid"/>
          </a:ln>
        </p:spPr>
      </p:sp>
      <p:sp>
        <p:nvSpPr>
          <p:cNvPr id="12" name="Shape 10"/>
          <p:cNvSpPr/>
          <p:nvPr/>
        </p:nvSpPr>
        <p:spPr>
          <a:xfrm>
            <a:off x="6336792" y="2309551"/>
            <a:ext cx="2244852" cy="73152"/>
          </a:xfrm>
          <a:prstGeom prst="roundRect">
            <a:avLst>
              <a:gd name="adj" fmla="val 50000"/>
            </a:avLst>
          </a:prstGeom>
          <a:solidFill>
            <a:srgbClr val="E4E7EA"/>
          </a:solidFill>
          <a:ln w="12700">
            <a:solidFill>
              <a:srgbClr val="E4E7EA">
                <a:alpha val="0"/>
              </a:srgbClr>
            </a:solidFill>
            <a:prstDash val="solid"/>
          </a:ln>
        </p:spPr>
      </p:sp>
      <p:sp>
        <p:nvSpPr>
          <p:cNvPr id="13" name="Text 11"/>
          <p:cNvSpPr/>
          <p:nvPr/>
        </p:nvSpPr>
        <p:spPr>
          <a:xfrm>
            <a:off x="6556248" y="2711887"/>
            <a:ext cx="1805940" cy="464312"/>
          </a:xfrm>
          <a:prstGeom prst="rect">
            <a:avLst/>
          </a:prstGeom>
          <a:noFill/>
          <a:ln/>
        </p:spPr>
        <p:txBody>
          <a:bodyPr wrap="none" lIns="0" tIns="0" rIns="0" bIns="0" rtlCol="0" anchor="t"/>
          <a:lstStyle/>
          <a:p>
            <a:pPr algn="ctr" indent="0" marL="0">
              <a:lnSpc>
                <a:spcPts val="3584"/>
              </a:lnSpc>
              <a:buNone/>
            </a:pPr>
            <a:r>
              <a:rPr lang="en-US" sz="3200" b="1" dirty="0">
                <a:solidFill>
                  <a:srgbClr val="E4E7EA"/>
                </a:solidFill>
                <a:latin typeface="Instrument Sans" pitchFamily="34" charset="0"/>
                <a:ea typeface="Instrument Sans" pitchFamily="34" charset="-122"/>
                <a:cs typeface="Instrument Sans" pitchFamily="34" charset="-120"/>
              </a:rPr>
              <a:t>1,5 M km</a:t>
            </a:r>
            <a:endParaRPr lang="en-US" sz="3200" dirty="0"/>
          </a:p>
        </p:txBody>
      </p:sp>
      <p:sp>
        <p:nvSpPr>
          <p:cNvPr id="14" name="Text 12"/>
          <p:cNvSpPr/>
          <p:nvPr/>
        </p:nvSpPr>
        <p:spPr>
          <a:xfrm>
            <a:off x="6556248" y="3487095"/>
            <a:ext cx="1805940" cy="1031748"/>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Distance de</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la Terre, au</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point L2</a:t>
            </a:r>
            <a:endParaRPr lang="en-US" sz="2200" dirty="0"/>
          </a:p>
        </p:txBody>
      </p:sp>
      <p:sp>
        <p:nvSpPr>
          <p:cNvPr id="15" name="Shape 13"/>
          <p:cNvSpPr/>
          <p:nvPr/>
        </p:nvSpPr>
        <p:spPr>
          <a:xfrm>
            <a:off x="9002268" y="2309551"/>
            <a:ext cx="2427732" cy="2851912"/>
          </a:xfrm>
          <a:prstGeom prst="roundRect">
            <a:avLst>
              <a:gd name="adj" fmla="val 5273"/>
            </a:avLst>
          </a:prstGeom>
          <a:solidFill>
            <a:srgbClr val="1C1F22"/>
          </a:solidFill>
          <a:ln w="12700">
            <a:solidFill>
              <a:srgbClr val="1C1F22">
                <a:alpha val="0"/>
              </a:srgbClr>
            </a:solidFill>
            <a:prstDash val="solid"/>
          </a:ln>
        </p:spPr>
      </p:sp>
      <p:sp>
        <p:nvSpPr>
          <p:cNvPr id="16" name="Shape 14"/>
          <p:cNvSpPr/>
          <p:nvPr/>
        </p:nvSpPr>
        <p:spPr>
          <a:xfrm>
            <a:off x="9093708" y="2309551"/>
            <a:ext cx="2244852" cy="73152"/>
          </a:xfrm>
          <a:prstGeom prst="roundRect">
            <a:avLst>
              <a:gd name="adj" fmla="val 50000"/>
            </a:avLst>
          </a:prstGeom>
          <a:solidFill>
            <a:srgbClr val="E4E7EA"/>
          </a:solidFill>
          <a:ln w="12700">
            <a:solidFill>
              <a:srgbClr val="E4E7EA">
                <a:alpha val="0"/>
              </a:srgbClr>
            </a:solidFill>
            <a:prstDash val="solid"/>
          </a:ln>
        </p:spPr>
      </p:sp>
      <p:sp>
        <p:nvSpPr>
          <p:cNvPr id="17" name="Text 15"/>
          <p:cNvSpPr/>
          <p:nvPr/>
        </p:nvSpPr>
        <p:spPr>
          <a:xfrm>
            <a:off x="9313164" y="2711887"/>
            <a:ext cx="1805940" cy="464312"/>
          </a:xfrm>
          <a:prstGeom prst="rect">
            <a:avLst/>
          </a:prstGeom>
          <a:noFill/>
          <a:ln/>
        </p:spPr>
        <p:txBody>
          <a:bodyPr wrap="none" lIns="0" tIns="0" rIns="0" bIns="0" rtlCol="0" anchor="t"/>
          <a:lstStyle/>
          <a:p>
            <a:pPr algn="ctr" indent="0" marL="0">
              <a:lnSpc>
                <a:spcPts val="3584"/>
              </a:lnSpc>
              <a:buNone/>
            </a:pPr>
            <a:r>
              <a:rPr lang="en-US" sz="3200" b="1" dirty="0">
                <a:solidFill>
                  <a:srgbClr val="E4E7EA"/>
                </a:solidFill>
                <a:latin typeface="Instrument Sans" pitchFamily="34" charset="0"/>
                <a:ea typeface="Instrument Sans" pitchFamily="34" charset="-122"/>
                <a:cs typeface="Instrument Sans" pitchFamily="34" charset="-120"/>
              </a:rPr>
              <a:t>344</a:t>
            </a:r>
            <a:endParaRPr lang="en-US" sz="3200" dirty="0"/>
          </a:p>
        </p:txBody>
      </p:sp>
      <p:sp>
        <p:nvSpPr>
          <p:cNvPr id="18" name="Text 16"/>
          <p:cNvSpPr/>
          <p:nvPr/>
        </p:nvSpPr>
        <p:spPr>
          <a:xfrm>
            <a:off x="9313164" y="3487095"/>
            <a:ext cx="1805940" cy="1372616"/>
          </a:xfrm>
          <a:prstGeom prst="rect">
            <a:avLst/>
          </a:prstGeom>
          <a:noFill/>
          <a:ln/>
        </p:spPr>
        <p:txBody>
          <a:bodyPr wrap="none" lIns="0" tIns="0" rIns="0" bIns="0" rtlCol="0" anchor="t"/>
          <a:lstStyle/>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Points de</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défaillance</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unique au</a:t>
            </a:r>
            <a:endParaRPr lang="en-US" sz="2200" dirty="0"/>
          </a:p>
          <a:p>
            <a:pPr algn="ctr"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déploiement</a:t>
            </a:r>
            <a:endParaRPr lang="en-US" sz="2200" dirty="0"/>
          </a:p>
        </p:txBody>
      </p:sp>
      <p:sp>
        <p:nvSpPr>
          <p:cNvPr id="19" name="Text 17"/>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21417"/>
        </a:solidFill>
      </p:bgPr>
    </p:bg>
    <p:spTree>
      <p:nvGrpSpPr>
        <p:cNvPr id="1" name=""/>
        <p:cNvGrpSpPr/>
        <p:nvPr/>
      </p:nvGrpSpPr>
      <p:grpSpPr>
        <a:xfrm>
          <a:off x="0" y="0"/>
          <a:ext cx="0" cy="0"/>
          <a:chOff x="0" y="0"/>
          <a:chExt cx="0" cy="0"/>
        </a:xfrm>
      </p:grpSpPr>
      <p:pic>
        <p:nvPicPr>
          <p:cNvPr id="2" name="Image 0" descr="Illustration du sujet de la diapositive">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NOUVELLE SECTION</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La vision infrarouge :</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remonter le temps</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cosmique</a:t>
            </a:r>
            <a:endParaRPr lang="en-US" sz="3800" dirty="0"/>
          </a:p>
        </p:txBody>
      </p:sp>
      <p:sp>
        <p:nvSpPr>
          <p:cNvPr id="5" name="Shape 2"/>
          <p:cNvSpPr/>
          <p:nvPr/>
        </p:nvSpPr>
        <p:spPr>
          <a:xfrm>
            <a:off x="731520" y="3587496"/>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Le décalage de la lumière vers le rouge</a:t>
            </a:r>
            <a:endParaRPr lang="en-US" sz="3000" dirty="0"/>
          </a:p>
        </p:txBody>
      </p:sp>
      <p:sp>
        <p:nvSpPr>
          <p:cNvPr id="3" name="Shape 1"/>
          <p:cNvSpPr/>
          <p:nvPr/>
        </p:nvSpPr>
        <p:spPr>
          <a:xfrm>
            <a:off x="731520" y="1778305"/>
            <a:ext cx="10698480" cy="4249928"/>
          </a:xfrm>
          <a:prstGeom prst="roundRect">
            <a:avLst>
              <a:gd name="adj" fmla="val 3443"/>
            </a:avLst>
          </a:prstGeom>
          <a:solidFill>
            <a:srgbClr val="2B2D30"/>
          </a:solidFill>
          <a:ln w="12700">
            <a:solidFill>
              <a:srgbClr val="2B2D30">
                <a:alpha val="0"/>
              </a:srgbClr>
            </a:solidFill>
            <a:prstDash val="solid"/>
          </a:ln>
        </p:spPr>
      </p:sp>
      <p:sp>
        <p:nvSpPr>
          <p:cNvPr id="4" name="Shape 2"/>
          <p:cNvSpPr/>
          <p:nvPr/>
        </p:nvSpPr>
        <p:spPr>
          <a:xfrm>
            <a:off x="731520" y="1778305"/>
            <a:ext cx="146304" cy="4249928"/>
          </a:xfrm>
          <a:prstGeom prst="rect">
            <a:avLst/>
          </a:prstGeom>
          <a:solidFill>
            <a:srgbClr val="E4E7EA"/>
          </a:solidFill>
          <a:ln w="12700">
            <a:solidFill>
              <a:srgbClr val="E4E7EA">
                <a:alpha val="0"/>
              </a:srgbClr>
            </a:solidFill>
            <a:prstDash val="solid"/>
          </a:ln>
        </p:spPr>
      </p:sp>
      <p:sp>
        <p:nvSpPr>
          <p:cNvPr id="5" name="Text 3"/>
          <p:cNvSpPr/>
          <p:nvPr/>
        </p:nvSpPr>
        <p:spPr>
          <a:xfrm>
            <a:off x="1188720" y="2089201"/>
            <a:ext cx="9619488" cy="226060"/>
          </a:xfrm>
          <a:prstGeom prst="rect">
            <a:avLst/>
          </a:prstGeom>
          <a:noFill/>
          <a:ln/>
        </p:spPr>
        <p:txBody>
          <a:bodyPr wrap="none" lIns="0" tIns="0" rIns="0" bIns="0" rtlCol="0" anchor="t"/>
          <a:lstStyle/>
          <a:p>
            <a:pPr algn="l" indent="0" marL="0">
              <a:lnSpc>
                <a:spcPts val="1708"/>
              </a:lnSpc>
              <a:buNone/>
            </a:pPr>
            <a:r>
              <a:rPr lang="en-US" sz="1400" b="1" dirty="0">
                <a:solidFill>
                  <a:srgbClr val="E4E7EA"/>
                </a:solidFill>
                <a:latin typeface="Instrument Sans" pitchFamily="34" charset="0"/>
                <a:ea typeface="Instrument Sans" pitchFamily="34" charset="-122"/>
                <a:cs typeface="Instrument Sans" pitchFamily="34" charset="-120"/>
              </a:rPr>
              <a:t>À RETENIR</a:t>
            </a:r>
            <a:endParaRPr lang="en-US" sz="1400" dirty="0"/>
          </a:p>
        </p:txBody>
      </p:sp>
      <p:sp>
        <p:nvSpPr>
          <p:cNvPr id="6" name="Text 4"/>
          <p:cNvSpPr/>
          <p:nvPr/>
        </p:nvSpPr>
        <p:spPr>
          <a:xfrm>
            <a:off x="1188720" y="2637841"/>
            <a:ext cx="9619488" cy="535940"/>
          </a:xfrm>
          <a:prstGeom prst="rect">
            <a:avLst/>
          </a:prstGeom>
          <a:noFill/>
          <a:ln/>
        </p:spPr>
        <p:txBody>
          <a:bodyPr wrap="none" lIns="0" tIns="0" rIns="0" bIns="0" rtlCol="0" anchor="t"/>
          <a:lstStyle/>
          <a:p>
            <a:pPr algn="l" indent="0" marL="0">
              <a:lnSpc>
                <a:spcPts val="4148"/>
              </a:lnSpc>
              <a:buNone/>
            </a:pPr>
            <a:r>
              <a:rPr lang="en-US" sz="3400" b="1" dirty="0">
                <a:solidFill>
                  <a:srgbClr val="E4E7EA"/>
                </a:solidFill>
                <a:latin typeface="Instrument Sans" pitchFamily="34" charset="0"/>
                <a:ea typeface="Instrument Sans" pitchFamily="34" charset="-122"/>
                <a:cs typeface="Instrument Sans" pitchFamily="34" charset="-120"/>
              </a:rPr>
              <a:t>Décalage cosmologique (Redshift)</a:t>
            </a:r>
            <a:endParaRPr lang="en-US" sz="3400" dirty="0"/>
          </a:p>
        </p:txBody>
      </p:sp>
      <p:sp>
        <p:nvSpPr>
          <p:cNvPr id="7" name="Text 5"/>
          <p:cNvSpPr/>
          <p:nvPr/>
        </p:nvSpPr>
        <p:spPr>
          <a:xfrm>
            <a:off x="1188720" y="3393237"/>
            <a:ext cx="9619488" cy="2333244"/>
          </a:xfrm>
          <a:prstGeom prst="rect">
            <a:avLst/>
          </a:prstGeom>
          <a:noFill/>
          <a:ln/>
        </p:spPr>
        <p:txBody>
          <a:bodyPr wrap="none" lIns="0" tIns="0" rIns="0" bIns="0" rtlCol="0" anchor="t"/>
          <a:lstStyle/>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La lumière des galaxies lointaines voyage depuis plus</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de 13 milliards d'années. En raison de l'expansion de</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l'Univers, ses longueurs d'onde s'étirent : le</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rayonnement émis jadis dans le visible nous parvient</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aujourd'hui sous forme de rayonnement infrarouge.</a:t>
            </a:r>
            <a:endParaRPr lang="en-US" sz="3000" dirty="0"/>
          </a:p>
        </p:txBody>
      </p:sp>
      <p:sp>
        <p:nvSpPr>
          <p:cNvPr id="8" name="Text 6"/>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Les avantages capitaux du spectre infrarouge</a:t>
            </a:r>
            <a:endParaRPr lang="en-US" sz="3000" dirty="0"/>
          </a:p>
        </p:txBody>
      </p:sp>
      <p:sp>
        <p:nvSpPr>
          <p:cNvPr id="3" name="Shape 1"/>
          <p:cNvSpPr/>
          <p:nvPr/>
        </p:nvSpPr>
        <p:spPr>
          <a:xfrm>
            <a:off x="749808" y="1969577"/>
            <a:ext cx="99060" cy="99060"/>
          </a:xfrm>
          <a:prstGeom prst="roundRect">
            <a:avLst>
              <a:gd name="adj" fmla="val 50000"/>
            </a:avLst>
          </a:prstGeom>
          <a:solidFill>
            <a:srgbClr val="E4E7EA"/>
          </a:solidFill>
          <a:ln w="12700">
            <a:solidFill>
              <a:srgbClr val="E4E7EA">
                <a:alpha val="0"/>
              </a:srgbClr>
            </a:solidFill>
            <a:prstDash val="solid"/>
          </a:ln>
        </p:spPr>
      </p:sp>
      <p:sp>
        <p:nvSpPr>
          <p:cNvPr id="4" name="Text 2"/>
          <p:cNvSpPr/>
          <p:nvPr/>
        </p:nvSpPr>
        <p:spPr>
          <a:xfrm>
            <a:off x="1045210" y="1817685"/>
            <a:ext cx="10384790" cy="814832"/>
          </a:xfrm>
          <a:prstGeom prst="rect">
            <a:avLst/>
          </a:prstGeom>
          <a:noFill/>
          <a:ln/>
        </p:spPr>
        <p:txBody>
          <a:bodyPr wrap="none" lIns="0" tIns="0" rIns="0" bIns="0" rtlCol="0" anchor="t"/>
          <a:lstStyle/>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Webb observe le spectre électromagnétique entre 0,6 et 28,5</a:t>
            </a:r>
            <a:endParaRPr lang="en-US" sz="2600" dirty="0"/>
          </a:p>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micromètres, du rouge visible à l'infrarouge moyen.</a:t>
            </a:r>
            <a:endParaRPr lang="en-US" sz="2600" dirty="0"/>
          </a:p>
        </p:txBody>
      </p:sp>
      <p:sp>
        <p:nvSpPr>
          <p:cNvPr id="5" name="Shape 3"/>
          <p:cNvSpPr/>
          <p:nvPr/>
        </p:nvSpPr>
        <p:spPr>
          <a:xfrm>
            <a:off x="749808" y="3083113"/>
            <a:ext cx="99060" cy="99060"/>
          </a:xfrm>
          <a:prstGeom prst="roundRect">
            <a:avLst>
              <a:gd name="adj" fmla="val 50000"/>
            </a:avLst>
          </a:prstGeom>
          <a:solidFill>
            <a:srgbClr val="E4E7EA"/>
          </a:solidFill>
          <a:ln w="12700">
            <a:solidFill>
              <a:srgbClr val="E4E7EA">
                <a:alpha val="0"/>
              </a:srgbClr>
            </a:solidFill>
            <a:prstDash val="solid"/>
          </a:ln>
        </p:spPr>
      </p:sp>
      <p:sp>
        <p:nvSpPr>
          <p:cNvPr id="6" name="Text 4"/>
          <p:cNvSpPr/>
          <p:nvPr/>
        </p:nvSpPr>
        <p:spPr>
          <a:xfrm>
            <a:off x="1045210" y="2931221"/>
            <a:ext cx="10384790" cy="814832"/>
          </a:xfrm>
          <a:prstGeom prst="rect">
            <a:avLst/>
          </a:prstGeom>
          <a:noFill/>
          <a:ln/>
        </p:spPr>
        <p:txBody>
          <a:bodyPr wrap="none" lIns="0" tIns="0" rIns="0" bIns="0" rtlCol="0" anchor="t"/>
          <a:lstStyle/>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Le rayonnement infrarouge transperce les nuages de poussière</a:t>
            </a:r>
            <a:endParaRPr lang="en-US" sz="2600" dirty="0"/>
          </a:p>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interstellaire cachant la naissance des étoiles.</a:t>
            </a:r>
            <a:endParaRPr lang="en-US" sz="2600" dirty="0"/>
          </a:p>
        </p:txBody>
      </p:sp>
      <p:sp>
        <p:nvSpPr>
          <p:cNvPr id="7" name="Shape 5"/>
          <p:cNvSpPr/>
          <p:nvPr/>
        </p:nvSpPr>
        <p:spPr>
          <a:xfrm>
            <a:off x="749808" y="4196649"/>
            <a:ext cx="99060" cy="99060"/>
          </a:xfrm>
          <a:prstGeom prst="roundRect">
            <a:avLst>
              <a:gd name="adj" fmla="val 50000"/>
            </a:avLst>
          </a:prstGeom>
          <a:solidFill>
            <a:srgbClr val="E4E7EA"/>
          </a:solidFill>
          <a:ln w="12700">
            <a:solidFill>
              <a:srgbClr val="E4E7EA">
                <a:alpha val="0"/>
              </a:srgbClr>
            </a:solidFill>
            <a:prstDash val="solid"/>
          </a:ln>
        </p:spPr>
      </p:sp>
      <p:sp>
        <p:nvSpPr>
          <p:cNvPr id="8" name="Text 6"/>
          <p:cNvSpPr/>
          <p:nvPr/>
        </p:nvSpPr>
        <p:spPr>
          <a:xfrm>
            <a:off x="1045210" y="4044757"/>
            <a:ext cx="10384790" cy="814832"/>
          </a:xfrm>
          <a:prstGeom prst="rect">
            <a:avLst/>
          </a:prstGeom>
          <a:noFill/>
          <a:ln/>
        </p:spPr>
        <p:txBody>
          <a:bodyPr wrap="none" lIns="0" tIns="0" rIns="0" bIns="0" rtlCol="0" anchor="t"/>
          <a:lstStyle/>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Il permet d'observer directement les galaxies formées seulement</a:t>
            </a:r>
            <a:endParaRPr lang="en-US" sz="2600" dirty="0"/>
          </a:p>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quelques centaines de millions d'années après le Big Bang.</a:t>
            </a:r>
            <a:endParaRPr lang="en-US" sz="2600" dirty="0"/>
          </a:p>
        </p:txBody>
      </p:sp>
      <p:sp>
        <p:nvSpPr>
          <p:cNvPr id="9" name="Shape 7"/>
          <p:cNvSpPr/>
          <p:nvPr/>
        </p:nvSpPr>
        <p:spPr>
          <a:xfrm>
            <a:off x="749808" y="5310185"/>
            <a:ext cx="99060" cy="99060"/>
          </a:xfrm>
          <a:prstGeom prst="roundRect">
            <a:avLst>
              <a:gd name="adj" fmla="val 50000"/>
            </a:avLst>
          </a:prstGeom>
          <a:solidFill>
            <a:srgbClr val="E4E7EA"/>
          </a:solidFill>
          <a:ln w="12700">
            <a:solidFill>
              <a:srgbClr val="E4E7EA">
                <a:alpha val="0"/>
              </a:srgbClr>
            </a:solidFill>
            <a:prstDash val="solid"/>
          </a:ln>
        </p:spPr>
      </p:sp>
      <p:sp>
        <p:nvSpPr>
          <p:cNvPr id="10" name="Text 8"/>
          <p:cNvSpPr/>
          <p:nvPr/>
        </p:nvSpPr>
        <p:spPr>
          <a:xfrm>
            <a:off x="1045210" y="5158293"/>
            <a:ext cx="10384790" cy="814832"/>
          </a:xfrm>
          <a:prstGeom prst="rect">
            <a:avLst/>
          </a:prstGeom>
          <a:noFill/>
          <a:ln/>
        </p:spPr>
        <p:txBody>
          <a:bodyPr wrap="none" lIns="0" tIns="0" rIns="0" bIns="0" rtlCol="0" anchor="t"/>
          <a:lstStyle/>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Il offre une résolution spectrale inédite pour identifier les</a:t>
            </a:r>
            <a:endParaRPr lang="en-US" sz="2600" dirty="0"/>
          </a:p>
          <a:p>
            <a:pPr algn="l" indent="0" marL="0">
              <a:lnSpc>
                <a:spcPts val="3172"/>
              </a:lnSpc>
              <a:buNone/>
            </a:pPr>
            <a:r>
              <a:rPr lang="en-US" sz="2600" dirty="0">
                <a:solidFill>
                  <a:srgbClr val="F4F6F8"/>
                </a:solidFill>
                <a:latin typeface="Instrument Sans" pitchFamily="34" charset="0"/>
                <a:ea typeface="Instrument Sans" pitchFamily="34" charset="-122"/>
                <a:cs typeface="Instrument Sans" pitchFamily="34" charset="-120"/>
              </a:rPr>
              <a:t>molécules dans l'atmosphère des exoplanètes lointaines.</a:t>
            </a:r>
            <a:endParaRPr lang="en-US" sz="2600" dirty="0"/>
          </a:p>
        </p:txBody>
      </p:sp>
      <p:sp>
        <p:nvSpPr>
          <p:cNvPr id="11" name="Text 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21417"/>
        </a:solidFill>
      </p:bgPr>
    </p:bg>
    <p:spTree>
      <p:nvGrpSpPr>
        <p:cNvPr id="1" name=""/>
        <p:cNvGrpSpPr/>
        <p:nvPr/>
      </p:nvGrpSpPr>
      <p:grpSpPr>
        <a:xfrm>
          <a:off x="0" y="0"/>
          <a:ext cx="0" cy="0"/>
          <a:chOff x="0" y="0"/>
          <a:chExt cx="0" cy="0"/>
        </a:xfrm>
      </p:grpSpPr>
      <p:pic>
        <p:nvPicPr>
          <p:cNvPr id="2" name="Image 0" descr="Illustration du sujet de la diapositive">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NOUVELLE SECTION</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Ingénierie extrême :</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miroir géant et</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cryogénie</a:t>
            </a:r>
            <a:endParaRPr lang="en-US" sz="3800" dirty="0"/>
          </a:p>
        </p:txBody>
      </p:sp>
      <p:sp>
        <p:nvSpPr>
          <p:cNvPr id="5" name="Shape 2"/>
          <p:cNvSpPr/>
          <p:nvPr/>
        </p:nvSpPr>
        <p:spPr>
          <a:xfrm>
            <a:off x="731520" y="3587496"/>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Face à face technique : Hubble contre Webb</a:t>
            </a:r>
            <a:endParaRPr lang="en-US" sz="30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731520" y="1706880"/>
          <a:ext cx="10698480" cy="4437888"/>
        </p:xfrm>
        <a:graphic>
          <a:graphicData uri="http://schemas.openxmlformats.org/drawingml/2006/table">
            <a:tbl>
              <a:tblPr/>
              <a:tblGrid>
                <a:gridCol w="3566160"/>
                <a:gridCol w="3566160"/>
                <a:gridCol w="3566160"/>
              </a:tblGrid>
              <a:tr h="533061">
                <a:tc>
                  <a:txBody>
                    <a:bodyPr/>
                    <a:lstStyle/>
                    <a:p>
                      <a:pPr algn="l" indent="0" marL="0">
                        <a:buNone/>
                      </a:pPr>
                      <a:r>
                        <a:rPr lang="en-US" sz="2000" b="1" dirty="0">
                          <a:solidFill>
                            <a:srgbClr val="202020"/>
                          </a:solidFill>
                          <a:latin typeface="Instrument Sans" pitchFamily="34" charset="0"/>
                          <a:ea typeface="Instrument Sans" pitchFamily="34" charset="-122"/>
                          <a:cs typeface="Instrument Sans" pitchFamily="34" charset="-120"/>
                        </a:rPr>
                        <a:t>Caractéristique</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A8AEB5"/>
                    </a:solidFill>
                  </a:tcPr>
                </a:tc>
                <a:tc>
                  <a:txBody>
                    <a:bodyPr/>
                    <a:lstStyle/>
                    <a:p>
                      <a:pPr algn="l" indent="0" marL="0">
                        <a:buNone/>
                      </a:pPr>
                      <a:r>
                        <a:rPr lang="en-US" sz="2000" b="1" dirty="0">
                          <a:solidFill>
                            <a:srgbClr val="202020"/>
                          </a:solidFill>
                          <a:latin typeface="Instrument Sans" pitchFamily="34" charset="0"/>
                          <a:ea typeface="Instrument Sans" pitchFamily="34" charset="-122"/>
                          <a:cs typeface="Instrument Sans" pitchFamily="34" charset="-120"/>
                        </a:rPr>
                        <a:t>Hubble (1990)</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A8AEB5"/>
                    </a:solidFill>
                  </a:tcPr>
                </a:tc>
                <a:tc>
                  <a:txBody>
                    <a:bodyPr/>
                    <a:lstStyle/>
                    <a:p>
                      <a:pPr algn="l" indent="0" marL="0">
                        <a:buNone/>
                      </a:pPr>
                      <a:r>
                        <a:rPr lang="en-US" sz="2000" b="1" dirty="0">
                          <a:solidFill>
                            <a:srgbClr val="202020"/>
                          </a:solidFill>
                          <a:latin typeface="Instrument Sans" pitchFamily="34" charset="0"/>
                          <a:ea typeface="Instrument Sans" pitchFamily="34" charset="-122"/>
                          <a:cs typeface="Instrument Sans" pitchFamily="34" charset="-120"/>
                        </a:rPr>
                        <a:t>James Webb (2021)</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A8AEB5"/>
                    </a:solidFill>
                  </a:tcPr>
                </a:tc>
              </a:tr>
              <a:tr h="53306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Diamètre du miroir</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2,4 mètres</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6,5 mètres</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4294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Surface collectrice</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Environ 4,5 m²</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Environ 25 m² (cinq fois</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plus vaste)</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4294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Domaines de lumière</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Ultraviolet et visible (peu</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d'infrarouge)</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Infrarouge proche et</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moyen (dès 0,6 µm)</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4294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Emplacement orbital</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Orbite basse terrestre (540</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km)</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Point de Lagrange L2 (1,5</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million de km)</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r h="842941">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Maintenance humaine</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Réparable par navette</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spatiale</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c>
                  <a:txBody>
                    <a:bodyPr/>
                    <a:lstStyle/>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Aucune intervention</a:t>
                      </a:r>
                      <a:endParaRPr lang="en-US" sz="2000" dirty="0">
                        <a:latin typeface="Instrument Sans" charset="0"/>
                        <a:ea typeface="Instrument Sans" charset="0"/>
                        <a:cs typeface="Instrument Sans" charset="0"/>
                      </a:endParaRPr>
                    </a:p>
                    <a:p>
                      <a:pPr algn="l" indent="0" marL="0">
                        <a:buNone/>
                      </a:pPr>
                      <a:r>
                        <a:rPr lang="en-US" sz="2000" dirty="0">
                          <a:solidFill>
                            <a:srgbClr val="F4F6F8"/>
                          </a:solidFill>
                          <a:latin typeface="Instrument Sans" pitchFamily="34" charset="0"/>
                          <a:ea typeface="Instrument Sans" pitchFamily="34" charset="-122"/>
                          <a:cs typeface="Instrument Sans" pitchFamily="34" charset="-120"/>
                        </a:rPr>
                        <a:t>humaine possible</a:t>
                      </a:r>
                      <a:endParaRPr lang="en-US" sz="2000" dirty="0">
                        <a:latin typeface="Instrument Sans" charset="0"/>
                        <a:ea typeface="Instrument Sans" charset="0"/>
                        <a:cs typeface="Instrument Sans" charset="0"/>
                      </a:endParaRPr>
                    </a:p>
                  </a:txBody>
                  <a:tcPr marL="127000" marR="127000" marT="127000" marB="127000" anchor="ctr">
                    <a:lnL w="6350" cap="flat" cmpd="sng" algn="ctr">
                      <a:solidFill>
                        <a:srgbClr val="9AA1A8"/>
                      </a:solidFill>
                      <a:prstDash val="solid"/>
                      <a:round/>
                      <a:headEnd type="none" w="med" len="med"/>
                      <a:tailEnd type="none" w="med" len="med"/>
                    </a:lnL>
                    <a:lnR w="6350" cap="flat" cmpd="sng" algn="ctr">
                      <a:solidFill>
                        <a:srgbClr val="9AA1A8"/>
                      </a:solidFill>
                      <a:prstDash val="solid"/>
                      <a:round/>
                      <a:headEnd type="none" w="med" len="med"/>
                      <a:tailEnd type="none" w="med" len="med"/>
                    </a:lnR>
                    <a:lnT w="6350" cap="flat" cmpd="sng" algn="ctr">
                      <a:solidFill>
                        <a:srgbClr val="9AA1A8"/>
                      </a:solidFill>
                      <a:prstDash val="solid"/>
                      <a:round/>
                      <a:headEnd type="none" w="med" len="med"/>
                      <a:tailEnd type="none" w="med" len="med"/>
                    </a:lnT>
                    <a:lnB w="6350" cap="flat" cmpd="sng" algn="ctr">
                      <a:solidFill>
                        <a:srgbClr val="9AA1A8"/>
                      </a:solidFill>
                      <a:prstDash val="solid"/>
                      <a:round/>
                      <a:headEnd type="none" w="med" len="med"/>
                      <a:tailEnd type="none" w="med" len="med"/>
                    </a:lnB>
                    <a:solidFill>
                      <a:srgbClr val="121417"/>
                    </a:solidFill>
                  </a:tcPr>
                </a:tc>
              </a:tr>
            </a:tbl>
          </a:graphicData>
        </a:graphic>
      </p:graphicFrame>
      <p:sp>
        <p:nvSpPr>
          <p:cNvPr id="4" name="Text 1"/>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Un miroir origami et un bouclier thermique</a:t>
            </a:r>
            <a:endParaRPr lang="en-US" sz="3000" dirty="0"/>
          </a:p>
        </p:txBody>
      </p:sp>
      <p:sp>
        <p:nvSpPr>
          <p:cNvPr id="3" name="Shape 1"/>
          <p:cNvSpPr/>
          <p:nvPr/>
        </p:nvSpPr>
        <p:spPr>
          <a:xfrm>
            <a:off x="731520" y="1815755"/>
            <a:ext cx="5166360" cy="4151376"/>
          </a:xfrm>
          <a:prstGeom prst="roundRect">
            <a:avLst>
              <a:gd name="adj" fmla="val 3084"/>
            </a:avLst>
          </a:prstGeom>
          <a:solidFill>
            <a:srgbClr val="1C1F22"/>
          </a:solidFill>
          <a:ln w="12700">
            <a:solidFill>
              <a:srgbClr val="1C1F22">
                <a:alpha val="0"/>
              </a:srgbClr>
            </a:solidFill>
            <a:prstDash val="solid"/>
          </a:ln>
        </p:spPr>
      </p:sp>
      <p:sp>
        <p:nvSpPr>
          <p:cNvPr id="4" name="Shape 2"/>
          <p:cNvSpPr/>
          <p:nvPr/>
        </p:nvSpPr>
        <p:spPr>
          <a:xfrm>
            <a:off x="1060704" y="2220377"/>
            <a:ext cx="91440" cy="91440"/>
          </a:xfrm>
          <a:prstGeom prst="roundRect">
            <a:avLst>
              <a:gd name="adj" fmla="val 50000"/>
            </a:avLst>
          </a:prstGeom>
          <a:solidFill>
            <a:srgbClr val="E4E7EA"/>
          </a:solidFill>
          <a:ln w="12700">
            <a:solidFill>
              <a:srgbClr val="E4E7EA">
                <a:alpha val="0"/>
              </a:srgbClr>
            </a:solidFill>
            <a:prstDash val="solid"/>
          </a:ln>
        </p:spPr>
      </p:sp>
      <p:sp>
        <p:nvSpPr>
          <p:cNvPr id="5" name="Text 3"/>
          <p:cNvSpPr/>
          <p:nvPr/>
        </p:nvSpPr>
        <p:spPr>
          <a:xfrm>
            <a:off x="1353312" y="2126651"/>
            <a:ext cx="4233672" cy="566928"/>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18 segments hexagonaux en béryllium</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massif.</a:t>
            </a:r>
            <a:endParaRPr lang="en-US" sz="1800" dirty="0"/>
          </a:p>
        </p:txBody>
      </p:sp>
      <p:sp>
        <p:nvSpPr>
          <p:cNvPr id="6" name="Shape 4"/>
          <p:cNvSpPr/>
          <p:nvPr/>
        </p:nvSpPr>
        <p:spPr>
          <a:xfrm>
            <a:off x="1060704" y="3025049"/>
            <a:ext cx="91440" cy="91440"/>
          </a:xfrm>
          <a:prstGeom prst="roundRect">
            <a:avLst>
              <a:gd name="adj" fmla="val 50000"/>
            </a:avLst>
          </a:prstGeom>
          <a:solidFill>
            <a:srgbClr val="E4E7EA"/>
          </a:solidFill>
          <a:ln w="12700">
            <a:solidFill>
              <a:srgbClr val="E4E7EA">
                <a:alpha val="0"/>
              </a:srgbClr>
            </a:solidFill>
            <a:prstDash val="solid"/>
          </a:ln>
        </p:spPr>
      </p:sp>
      <p:sp>
        <p:nvSpPr>
          <p:cNvPr id="7" name="Text 5"/>
          <p:cNvSpPr/>
          <p:nvPr/>
        </p:nvSpPr>
        <p:spPr>
          <a:xfrm>
            <a:off x="1353312" y="2931323"/>
            <a:ext cx="4233672" cy="566928"/>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Recouvrement d'une fine couche d'or</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optimisant la réflexion de l'infrarouge.</a:t>
            </a:r>
            <a:endParaRPr lang="en-US" sz="1800" dirty="0"/>
          </a:p>
        </p:txBody>
      </p:sp>
      <p:sp>
        <p:nvSpPr>
          <p:cNvPr id="8" name="Shape 6"/>
          <p:cNvSpPr/>
          <p:nvPr/>
        </p:nvSpPr>
        <p:spPr>
          <a:xfrm>
            <a:off x="1060704" y="3829721"/>
            <a:ext cx="91440" cy="91440"/>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1353312" y="3735995"/>
            <a:ext cx="4233672" cy="566928"/>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Miroir replié pour entrer sous la coiffe</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d'Ariane 5, puis déployé dans l'espace.</a:t>
            </a:r>
            <a:endParaRPr lang="en-US" sz="1800" dirty="0"/>
          </a:p>
        </p:txBody>
      </p:sp>
      <p:sp>
        <p:nvSpPr>
          <p:cNvPr id="10" name="Shape 8"/>
          <p:cNvSpPr/>
          <p:nvPr/>
        </p:nvSpPr>
        <p:spPr>
          <a:xfrm>
            <a:off x="1060704" y="4634393"/>
            <a:ext cx="91440" cy="91440"/>
          </a:xfrm>
          <a:prstGeom prst="roundRect">
            <a:avLst>
              <a:gd name="adj" fmla="val 50000"/>
            </a:avLst>
          </a:prstGeom>
          <a:solidFill>
            <a:srgbClr val="E4E7EA"/>
          </a:solidFill>
          <a:ln w="12700">
            <a:solidFill>
              <a:srgbClr val="E4E7EA">
                <a:alpha val="0"/>
              </a:srgbClr>
            </a:solidFill>
            <a:prstDash val="solid"/>
          </a:ln>
        </p:spPr>
      </p:sp>
      <p:sp>
        <p:nvSpPr>
          <p:cNvPr id="11" name="Text 9"/>
          <p:cNvSpPr/>
          <p:nvPr/>
        </p:nvSpPr>
        <p:spPr>
          <a:xfrm>
            <a:off x="1353312" y="4540667"/>
            <a:ext cx="4233672" cy="845820"/>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Alignement nanométrique des miroirs</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pour fonctionner comme une seule</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optique.</a:t>
            </a:r>
            <a:endParaRPr lang="en-US" sz="1800" dirty="0"/>
          </a:p>
        </p:txBody>
      </p:sp>
      <p:sp>
        <p:nvSpPr>
          <p:cNvPr id="12" name="Shape 10"/>
          <p:cNvSpPr/>
          <p:nvPr/>
        </p:nvSpPr>
        <p:spPr>
          <a:xfrm>
            <a:off x="6263640" y="1815755"/>
            <a:ext cx="5166360" cy="4151376"/>
          </a:xfrm>
          <a:prstGeom prst="roundRect">
            <a:avLst>
              <a:gd name="adj" fmla="val 3084"/>
            </a:avLst>
          </a:prstGeom>
          <a:solidFill>
            <a:srgbClr val="1C1F22"/>
          </a:solidFill>
          <a:ln w="12700">
            <a:solidFill>
              <a:srgbClr val="1C1F22">
                <a:alpha val="0"/>
              </a:srgbClr>
            </a:solidFill>
            <a:prstDash val="solid"/>
          </a:ln>
        </p:spPr>
      </p:sp>
      <p:sp>
        <p:nvSpPr>
          <p:cNvPr id="13" name="Shape 11"/>
          <p:cNvSpPr/>
          <p:nvPr/>
        </p:nvSpPr>
        <p:spPr>
          <a:xfrm>
            <a:off x="6592824" y="2220377"/>
            <a:ext cx="91440" cy="91440"/>
          </a:xfrm>
          <a:prstGeom prst="roundRect">
            <a:avLst>
              <a:gd name="adj" fmla="val 50000"/>
            </a:avLst>
          </a:prstGeom>
          <a:solidFill>
            <a:srgbClr val="E4E7EA"/>
          </a:solidFill>
          <a:ln w="12700">
            <a:solidFill>
              <a:srgbClr val="E4E7EA">
                <a:alpha val="0"/>
              </a:srgbClr>
            </a:solidFill>
            <a:prstDash val="solid"/>
          </a:ln>
        </p:spPr>
      </p:sp>
      <p:sp>
        <p:nvSpPr>
          <p:cNvPr id="14" name="Text 12"/>
          <p:cNvSpPr/>
          <p:nvPr/>
        </p:nvSpPr>
        <p:spPr>
          <a:xfrm>
            <a:off x="6885432" y="2126651"/>
            <a:ext cx="4233672" cy="845820"/>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Pare-soleil composé de 5 couches de</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Kapton aux dimensions d'un court de</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tennis (21 m × 14 m).</a:t>
            </a:r>
            <a:endParaRPr lang="en-US" sz="1800" dirty="0"/>
          </a:p>
        </p:txBody>
      </p:sp>
      <p:sp>
        <p:nvSpPr>
          <p:cNvPr id="15" name="Shape 13"/>
          <p:cNvSpPr/>
          <p:nvPr/>
        </p:nvSpPr>
        <p:spPr>
          <a:xfrm>
            <a:off x="6592824" y="3303941"/>
            <a:ext cx="91440" cy="91440"/>
          </a:xfrm>
          <a:prstGeom prst="roundRect">
            <a:avLst>
              <a:gd name="adj" fmla="val 50000"/>
            </a:avLst>
          </a:prstGeom>
          <a:solidFill>
            <a:srgbClr val="E4E7EA"/>
          </a:solidFill>
          <a:ln w="12700">
            <a:solidFill>
              <a:srgbClr val="E4E7EA">
                <a:alpha val="0"/>
              </a:srgbClr>
            </a:solidFill>
            <a:prstDash val="solid"/>
          </a:ln>
        </p:spPr>
      </p:sp>
      <p:sp>
        <p:nvSpPr>
          <p:cNvPr id="16" name="Text 14"/>
          <p:cNvSpPr/>
          <p:nvPr/>
        </p:nvSpPr>
        <p:spPr>
          <a:xfrm>
            <a:off x="6885432" y="3210215"/>
            <a:ext cx="4233672" cy="566928"/>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Maintient le côté ombragé sous 50</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kelvins, soit environ −223 °C.</a:t>
            </a:r>
            <a:endParaRPr lang="en-US" sz="1800" dirty="0"/>
          </a:p>
        </p:txBody>
      </p:sp>
      <p:sp>
        <p:nvSpPr>
          <p:cNvPr id="17" name="Shape 15"/>
          <p:cNvSpPr/>
          <p:nvPr/>
        </p:nvSpPr>
        <p:spPr>
          <a:xfrm>
            <a:off x="6592824" y="4108613"/>
            <a:ext cx="91440" cy="91440"/>
          </a:xfrm>
          <a:prstGeom prst="roundRect">
            <a:avLst>
              <a:gd name="adj" fmla="val 50000"/>
            </a:avLst>
          </a:prstGeom>
          <a:solidFill>
            <a:srgbClr val="E4E7EA"/>
          </a:solidFill>
          <a:ln w="12700">
            <a:solidFill>
              <a:srgbClr val="E4E7EA">
                <a:alpha val="0"/>
              </a:srgbClr>
            </a:solidFill>
            <a:prstDash val="solid"/>
          </a:ln>
        </p:spPr>
      </p:sp>
      <p:sp>
        <p:nvSpPr>
          <p:cNvPr id="18" name="Text 16"/>
          <p:cNvSpPr/>
          <p:nvPr/>
        </p:nvSpPr>
        <p:spPr>
          <a:xfrm>
            <a:off x="6885432" y="4014887"/>
            <a:ext cx="4233672" cy="566928"/>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Écran total isolant contre le Soleil, la</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Terre et la Lune toujours alignés.</a:t>
            </a:r>
            <a:endParaRPr lang="en-US" sz="1800" dirty="0"/>
          </a:p>
        </p:txBody>
      </p:sp>
      <p:sp>
        <p:nvSpPr>
          <p:cNvPr id="19" name="Shape 17"/>
          <p:cNvSpPr/>
          <p:nvPr/>
        </p:nvSpPr>
        <p:spPr>
          <a:xfrm>
            <a:off x="6592824" y="4913285"/>
            <a:ext cx="91440" cy="91440"/>
          </a:xfrm>
          <a:prstGeom prst="roundRect">
            <a:avLst>
              <a:gd name="adj" fmla="val 50000"/>
            </a:avLst>
          </a:prstGeom>
          <a:solidFill>
            <a:srgbClr val="E4E7EA"/>
          </a:solidFill>
          <a:ln w="12700">
            <a:solidFill>
              <a:srgbClr val="E4E7EA">
                <a:alpha val="0"/>
              </a:srgbClr>
            </a:solidFill>
            <a:prstDash val="solid"/>
          </a:ln>
        </p:spPr>
      </p:sp>
      <p:sp>
        <p:nvSpPr>
          <p:cNvPr id="20" name="Text 18"/>
          <p:cNvSpPr/>
          <p:nvPr/>
        </p:nvSpPr>
        <p:spPr>
          <a:xfrm>
            <a:off x="6885432" y="4819559"/>
            <a:ext cx="4233672" cy="845820"/>
          </a:xfrm>
          <a:prstGeom prst="rect">
            <a:avLst/>
          </a:prstGeom>
          <a:noFill/>
          <a:ln/>
        </p:spPr>
        <p:txBody>
          <a:bodyPr wrap="none" lIns="0" tIns="0" rIns="0" bIns="0" rtlCol="0" anchor="t"/>
          <a:lstStyle/>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Refroidissement cryogénique</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supplémentaire pour l'instrument MIRI</a:t>
            </a:r>
            <a:endParaRPr lang="en-US" sz="1800" dirty="0"/>
          </a:p>
          <a:p>
            <a:pPr algn="l" indent="0" marL="0">
              <a:lnSpc>
                <a:spcPts val="2196"/>
              </a:lnSpc>
              <a:buNone/>
            </a:pPr>
            <a:r>
              <a:rPr lang="en-US" sz="1800" dirty="0">
                <a:solidFill>
                  <a:srgbClr val="F4F6F8"/>
                </a:solidFill>
                <a:latin typeface="Instrument Sans" pitchFamily="34" charset="0"/>
                <a:ea typeface="Instrument Sans" pitchFamily="34" charset="-122"/>
                <a:cs typeface="Instrument Sans" pitchFamily="34" charset="-120"/>
              </a:rPr>
              <a:t>jusqu'à 7 kelvins.</a:t>
            </a:r>
            <a:endParaRPr lang="en-US" sz="1800" dirty="0"/>
          </a:p>
        </p:txBody>
      </p:sp>
      <p:sp>
        <p:nvSpPr>
          <p:cNvPr id="21" name="Text 1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La chronologie du déploiement spatial</a:t>
            </a:r>
            <a:endParaRPr lang="en-US" sz="3000" dirty="0"/>
          </a:p>
        </p:txBody>
      </p:sp>
      <p:sp>
        <p:nvSpPr>
          <p:cNvPr id="3" name="Shape 1"/>
          <p:cNvSpPr/>
          <p:nvPr/>
        </p:nvSpPr>
        <p:spPr>
          <a:xfrm>
            <a:off x="731520" y="2998988"/>
            <a:ext cx="10698480" cy="0"/>
          </a:xfrm>
          <a:prstGeom prst="line">
            <a:avLst/>
          </a:prstGeom>
          <a:noFill/>
          <a:ln w="17780">
            <a:solidFill>
              <a:srgbClr val="E4E7EA"/>
            </a:solidFill>
            <a:prstDash val="solid"/>
          </a:ln>
        </p:spPr>
      </p:sp>
      <p:sp>
        <p:nvSpPr>
          <p:cNvPr id="4" name="Text 2"/>
          <p:cNvSpPr/>
          <p:nvPr/>
        </p:nvSpPr>
        <p:spPr>
          <a:xfrm>
            <a:off x="731520" y="1997212"/>
            <a:ext cx="1828800" cy="690880"/>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25 décembre</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2021</a:t>
            </a:r>
            <a:endParaRPr lang="en-US" sz="2200" dirty="0"/>
          </a:p>
        </p:txBody>
      </p:sp>
      <p:sp>
        <p:nvSpPr>
          <p:cNvPr id="5" name="Shape 3"/>
          <p:cNvSpPr/>
          <p:nvPr/>
        </p:nvSpPr>
        <p:spPr>
          <a:xfrm>
            <a:off x="731520" y="2907548"/>
            <a:ext cx="182880" cy="182880"/>
          </a:xfrm>
          <a:prstGeom prst="roundRect">
            <a:avLst>
              <a:gd name="adj" fmla="val 50000"/>
            </a:avLst>
          </a:prstGeom>
          <a:solidFill>
            <a:srgbClr val="E4E7EA"/>
          </a:solidFill>
          <a:ln w="12700">
            <a:solidFill>
              <a:srgbClr val="E4E7EA">
                <a:alpha val="0"/>
              </a:srgbClr>
            </a:solidFill>
            <a:prstDash val="solid"/>
          </a:ln>
        </p:spPr>
      </p:sp>
      <p:sp>
        <p:nvSpPr>
          <p:cNvPr id="6" name="Text 4"/>
          <p:cNvSpPr/>
          <p:nvPr/>
        </p:nvSpPr>
        <p:spPr>
          <a:xfrm>
            <a:off x="731520" y="3410468"/>
            <a:ext cx="1828800" cy="93878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Lancement</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par Ariane 5</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depuis Kourou.</a:t>
            </a:r>
            <a:endParaRPr lang="en-US" sz="2000" dirty="0"/>
          </a:p>
        </p:txBody>
      </p:sp>
      <p:sp>
        <p:nvSpPr>
          <p:cNvPr id="7" name="Text 5"/>
          <p:cNvSpPr/>
          <p:nvPr/>
        </p:nvSpPr>
        <p:spPr>
          <a:xfrm>
            <a:off x="2926080" y="1997212"/>
            <a:ext cx="1828800" cy="350012"/>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Janvier 2022</a:t>
            </a:r>
            <a:endParaRPr lang="en-US" sz="2200" dirty="0"/>
          </a:p>
        </p:txBody>
      </p:sp>
      <p:sp>
        <p:nvSpPr>
          <p:cNvPr id="8" name="Shape 6"/>
          <p:cNvSpPr/>
          <p:nvPr/>
        </p:nvSpPr>
        <p:spPr>
          <a:xfrm>
            <a:off x="2926080" y="2907548"/>
            <a:ext cx="182880" cy="182880"/>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2926080" y="3410468"/>
            <a:ext cx="1828800" cy="93878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Pare-soleil</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puis miroirs</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déployés.</a:t>
            </a:r>
            <a:endParaRPr lang="en-US" sz="2000" dirty="0"/>
          </a:p>
        </p:txBody>
      </p:sp>
      <p:sp>
        <p:nvSpPr>
          <p:cNvPr id="10" name="Text 8"/>
          <p:cNvSpPr/>
          <p:nvPr/>
        </p:nvSpPr>
        <p:spPr>
          <a:xfrm>
            <a:off x="5120640" y="1997212"/>
            <a:ext cx="1828800" cy="690880"/>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24 janvier</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2022</a:t>
            </a:r>
            <a:endParaRPr lang="en-US" sz="2200" dirty="0"/>
          </a:p>
        </p:txBody>
      </p:sp>
      <p:sp>
        <p:nvSpPr>
          <p:cNvPr id="11" name="Shape 9"/>
          <p:cNvSpPr/>
          <p:nvPr/>
        </p:nvSpPr>
        <p:spPr>
          <a:xfrm>
            <a:off x="5120640" y="2907548"/>
            <a:ext cx="182880" cy="182880"/>
          </a:xfrm>
          <a:prstGeom prst="roundRect">
            <a:avLst>
              <a:gd name="adj" fmla="val 50000"/>
            </a:avLst>
          </a:prstGeom>
          <a:solidFill>
            <a:srgbClr val="E4E7EA"/>
          </a:solidFill>
          <a:ln w="12700">
            <a:solidFill>
              <a:srgbClr val="E4E7EA">
                <a:alpha val="0"/>
              </a:srgbClr>
            </a:solidFill>
            <a:prstDash val="solid"/>
          </a:ln>
        </p:spPr>
      </p:sp>
      <p:sp>
        <p:nvSpPr>
          <p:cNvPr id="12" name="Text 10"/>
          <p:cNvSpPr/>
          <p:nvPr/>
        </p:nvSpPr>
        <p:spPr>
          <a:xfrm>
            <a:off x="5120640" y="3410468"/>
            <a:ext cx="1828800" cy="93878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Arrivée en</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orbite autour</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de L2.</a:t>
            </a:r>
            <a:endParaRPr lang="en-US" sz="2000" dirty="0"/>
          </a:p>
        </p:txBody>
      </p:sp>
      <p:sp>
        <p:nvSpPr>
          <p:cNvPr id="13" name="Text 11"/>
          <p:cNvSpPr/>
          <p:nvPr/>
        </p:nvSpPr>
        <p:spPr>
          <a:xfrm>
            <a:off x="7315200" y="1997212"/>
            <a:ext cx="1828800" cy="690880"/>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Printemps</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2022</a:t>
            </a:r>
            <a:endParaRPr lang="en-US" sz="2200" dirty="0"/>
          </a:p>
        </p:txBody>
      </p:sp>
      <p:sp>
        <p:nvSpPr>
          <p:cNvPr id="14" name="Shape 12"/>
          <p:cNvSpPr/>
          <p:nvPr/>
        </p:nvSpPr>
        <p:spPr>
          <a:xfrm>
            <a:off x="7315200" y="2907548"/>
            <a:ext cx="182880" cy="182880"/>
          </a:xfrm>
          <a:prstGeom prst="roundRect">
            <a:avLst>
              <a:gd name="adj" fmla="val 50000"/>
            </a:avLst>
          </a:prstGeom>
          <a:solidFill>
            <a:srgbClr val="E4E7EA"/>
          </a:solidFill>
          <a:ln w="12700">
            <a:solidFill>
              <a:srgbClr val="E4E7EA">
                <a:alpha val="0"/>
              </a:srgbClr>
            </a:solidFill>
            <a:prstDash val="solid"/>
          </a:ln>
        </p:spPr>
      </p:sp>
      <p:sp>
        <p:nvSpPr>
          <p:cNvPr id="15" name="Text 13"/>
          <p:cNvSpPr/>
          <p:nvPr/>
        </p:nvSpPr>
        <p:spPr>
          <a:xfrm>
            <a:off x="7315200" y="3410468"/>
            <a:ext cx="1828800" cy="21783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Refroidisseme</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nt des</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détecteurs et</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alignement</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micrométrique</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des 18</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segments d'or.</a:t>
            </a:r>
            <a:endParaRPr lang="en-US" sz="2000" dirty="0"/>
          </a:p>
        </p:txBody>
      </p:sp>
      <p:sp>
        <p:nvSpPr>
          <p:cNvPr id="16" name="Text 14"/>
          <p:cNvSpPr/>
          <p:nvPr/>
        </p:nvSpPr>
        <p:spPr>
          <a:xfrm>
            <a:off x="9509760" y="1997212"/>
            <a:ext cx="1828800" cy="690880"/>
          </a:xfrm>
          <a:prstGeom prst="rect">
            <a:avLst/>
          </a:prstGeom>
          <a:noFill/>
          <a:ln/>
        </p:spPr>
        <p:txBody>
          <a:bodyPr wrap="none" lIns="0" tIns="0" rIns="0" bIns="0" rtlCol="0" anchor="t"/>
          <a:lstStyle/>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12 juillet</a:t>
            </a:r>
            <a:endParaRPr lang="en-US" sz="2200" dirty="0"/>
          </a:p>
          <a:p>
            <a:pPr algn="l" indent="0" marL="0">
              <a:lnSpc>
                <a:spcPts val="2684"/>
              </a:lnSpc>
              <a:buNone/>
            </a:pPr>
            <a:r>
              <a:rPr lang="en-US" sz="2200" b="1" dirty="0">
                <a:solidFill>
                  <a:srgbClr val="E4E7EA"/>
                </a:solidFill>
                <a:latin typeface="Instrument Sans" pitchFamily="34" charset="0"/>
                <a:ea typeface="Instrument Sans" pitchFamily="34" charset="-122"/>
                <a:cs typeface="Instrument Sans" pitchFamily="34" charset="-120"/>
              </a:rPr>
              <a:t>2022</a:t>
            </a:r>
            <a:endParaRPr lang="en-US" sz="2200" dirty="0"/>
          </a:p>
        </p:txBody>
      </p:sp>
      <p:sp>
        <p:nvSpPr>
          <p:cNvPr id="17" name="Shape 15"/>
          <p:cNvSpPr/>
          <p:nvPr/>
        </p:nvSpPr>
        <p:spPr>
          <a:xfrm>
            <a:off x="9509760" y="2907548"/>
            <a:ext cx="182880" cy="182880"/>
          </a:xfrm>
          <a:prstGeom prst="roundRect">
            <a:avLst>
              <a:gd name="adj" fmla="val 50000"/>
            </a:avLst>
          </a:prstGeom>
          <a:solidFill>
            <a:srgbClr val="E4E7EA"/>
          </a:solidFill>
          <a:ln w="12700">
            <a:solidFill>
              <a:srgbClr val="E4E7EA">
                <a:alpha val="0"/>
              </a:srgbClr>
            </a:solidFill>
            <a:prstDash val="solid"/>
          </a:ln>
        </p:spPr>
      </p:sp>
      <p:sp>
        <p:nvSpPr>
          <p:cNvPr id="18" name="Text 16"/>
          <p:cNvSpPr/>
          <p:nvPr/>
        </p:nvSpPr>
        <p:spPr>
          <a:xfrm>
            <a:off x="9509760" y="3410468"/>
            <a:ext cx="1828800" cy="2178304"/>
          </a:xfrm>
          <a:prstGeom prst="rect">
            <a:avLst/>
          </a:prstGeom>
          <a:noFill/>
          <a:ln/>
        </p:spPr>
        <p:txBody>
          <a:bodyPr wrap="none" lIns="0" tIns="0" rIns="0" bIns="0" rtlCol="0" anchor="t"/>
          <a:lstStyle/>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Publication</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des toutes</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premières</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images en</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couleurs</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scientifiques</a:t>
            </a:r>
            <a:endParaRPr lang="en-US" sz="2000" dirty="0"/>
          </a:p>
          <a:p>
            <a:pPr algn="l" indent="0" marL="0">
              <a:lnSpc>
                <a:spcPts val="2440"/>
              </a:lnSpc>
              <a:buNone/>
            </a:pPr>
            <a:r>
              <a:rPr lang="en-US" sz="2000" dirty="0">
                <a:solidFill>
                  <a:srgbClr val="F4F6F8"/>
                </a:solidFill>
                <a:latin typeface="Instrument Sans" pitchFamily="34" charset="0"/>
                <a:ea typeface="Instrument Sans" pitchFamily="34" charset="-122"/>
                <a:cs typeface="Instrument Sans" pitchFamily="34" charset="-120"/>
              </a:rPr>
              <a:t>par la NASA.</a:t>
            </a:r>
            <a:endParaRPr lang="en-US" sz="2000" dirty="0"/>
          </a:p>
        </p:txBody>
      </p:sp>
      <p:sp>
        <p:nvSpPr>
          <p:cNvPr id="19" name="Text 17"/>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21417"/>
        </a:solidFill>
      </p:bgPr>
    </p:bg>
    <p:spTree>
      <p:nvGrpSpPr>
        <p:cNvPr id="1" name=""/>
        <p:cNvGrpSpPr/>
        <p:nvPr/>
      </p:nvGrpSpPr>
      <p:grpSpPr>
        <a:xfrm>
          <a:off x="0" y="0"/>
          <a:ext cx="0" cy="0"/>
          <a:chOff x="0" y="0"/>
          <a:chExt cx="0" cy="0"/>
        </a:xfrm>
      </p:grpSpPr>
      <p:pic>
        <p:nvPicPr>
          <p:cNvPr id="2" name="Image 0" descr="Illustration du sujet de la diapositive">    </p:cNvPr>
          <p:cNvPicPr>
            <a:picLocks noChangeAspect="1"/>
          </p:cNvPicPr>
          <p:nvPr/>
        </p:nvPicPr>
        <p:blipFill>
          <a:blip r:embed="rId1"/>
          <a:stretch>
            <a:fillRect/>
          </a:stretch>
        </p:blipFill>
        <p:spPr>
          <a:xfrm>
            <a:off x="6126480" y="777240"/>
            <a:ext cx="5715000" cy="5440680"/>
          </a:xfrm>
          <a:prstGeom prst="rect">
            <a:avLst/>
          </a:prstGeom>
        </p:spPr>
      </p:pic>
      <p:sp>
        <p:nvSpPr>
          <p:cNvPr id="3" name="Text 0"/>
          <p:cNvSpPr/>
          <p:nvPr/>
        </p:nvSpPr>
        <p:spPr>
          <a:xfrm>
            <a:off x="731520" y="1188720"/>
            <a:ext cx="5212080" cy="292608"/>
          </a:xfrm>
          <a:prstGeom prst="rect">
            <a:avLst/>
          </a:prstGeom>
          <a:noFill/>
          <a:ln/>
        </p:spPr>
        <p:txBody>
          <a:bodyPr wrap="none" lIns="0" tIns="0" rIns="0" bIns="0" rtlCol="0" anchor="t"/>
          <a:lstStyle/>
          <a:p>
            <a:pPr algn="l" indent="0" marL="0">
              <a:lnSpc>
                <a:spcPts val="1586"/>
              </a:lnSpc>
              <a:buNone/>
            </a:pPr>
            <a:r>
              <a:rPr lang="en-US" sz="1300" b="1" dirty="0">
                <a:solidFill>
                  <a:srgbClr val="E4E7EA"/>
                </a:solidFill>
                <a:latin typeface="Instrument Sans" pitchFamily="34" charset="0"/>
                <a:ea typeface="Instrument Sans" pitchFamily="34" charset="-122"/>
                <a:cs typeface="Instrument Sans" pitchFamily="34" charset="-120"/>
              </a:rPr>
              <a:t>NOUVELLE SECTION</a:t>
            </a:r>
            <a:endParaRPr lang="en-US" sz="1300" dirty="0"/>
          </a:p>
        </p:txBody>
      </p:sp>
      <p:sp>
        <p:nvSpPr>
          <p:cNvPr id="4" name="Text 1"/>
          <p:cNvSpPr/>
          <p:nvPr/>
        </p:nvSpPr>
        <p:spPr>
          <a:xfrm>
            <a:off x="731520" y="1691640"/>
            <a:ext cx="5212080" cy="2651760"/>
          </a:xfrm>
          <a:prstGeom prst="rect">
            <a:avLst/>
          </a:prstGeom>
          <a:noFill/>
          <a:ln/>
        </p:spPr>
        <p:txBody>
          <a:bodyPr wrap="none" lIns="0" tIns="0" rIns="0" bIns="0" rtlCol="0" anchor="t"/>
          <a:lstStyle/>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Les yeux du géant et</a:t>
            </a:r>
            <a:endParaRPr lang="en-US" sz="3800" dirty="0"/>
          </a:p>
          <a:p>
            <a:pPr algn="l" indent="0" marL="0">
              <a:lnSpc>
                <a:spcPts val="4256"/>
              </a:lnSpc>
              <a:buNone/>
            </a:pPr>
            <a:r>
              <a:rPr lang="en-US" sz="3800" b="1" dirty="0">
                <a:solidFill>
                  <a:srgbClr val="F4F6F8"/>
                </a:solidFill>
                <a:latin typeface="Instrument Sans" pitchFamily="34" charset="0"/>
                <a:ea typeface="Instrument Sans" pitchFamily="34" charset="-122"/>
                <a:cs typeface="Instrument Sans" pitchFamily="34" charset="-120"/>
              </a:rPr>
              <a:t>ses découvertes</a:t>
            </a:r>
            <a:endParaRPr lang="en-US" sz="3800" dirty="0"/>
          </a:p>
        </p:txBody>
      </p:sp>
      <p:sp>
        <p:nvSpPr>
          <p:cNvPr id="5" name="Shape 2"/>
          <p:cNvSpPr/>
          <p:nvPr/>
        </p:nvSpPr>
        <p:spPr>
          <a:xfrm>
            <a:off x="731520" y="3046984"/>
            <a:ext cx="1005840" cy="64008"/>
          </a:xfrm>
          <a:prstGeom prst="rect">
            <a:avLst/>
          </a:prstGeom>
          <a:solidFill>
            <a:srgbClr val="E4E7EA"/>
          </a:solidFill>
          <a:ln w="12700">
            <a:solidFill>
              <a:srgbClr val="E4E7EA">
                <a:alpha val="0"/>
              </a:srgbClr>
            </a:solidFill>
            <a:prstDash val="solid"/>
          </a:ln>
        </p:spPr>
      </p:sp>
      <p:sp>
        <p:nvSpPr>
          <p:cNvPr id="6" name="Text 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Quatre instruments scientifiques de pointe</a:t>
            </a:r>
            <a:endParaRPr lang="en-US" sz="3000" dirty="0"/>
          </a:p>
        </p:txBody>
      </p:sp>
      <p:sp>
        <p:nvSpPr>
          <p:cNvPr id="3" name="Shape 1"/>
          <p:cNvSpPr/>
          <p:nvPr/>
        </p:nvSpPr>
        <p:spPr>
          <a:xfrm>
            <a:off x="731520" y="1879458"/>
            <a:ext cx="5184648" cy="1827276"/>
          </a:xfrm>
          <a:prstGeom prst="roundRect">
            <a:avLst>
              <a:gd name="adj" fmla="val 7006"/>
            </a:avLst>
          </a:prstGeom>
          <a:solidFill>
            <a:srgbClr val="1C1F22"/>
          </a:solidFill>
          <a:ln w="12700">
            <a:solidFill>
              <a:srgbClr val="1C1F22">
                <a:alpha val="0"/>
              </a:srgbClr>
            </a:solidFill>
            <a:prstDash val="solid"/>
          </a:ln>
        </p:spPr>
      </p:sp>
      <p:sp>
        <p:nvSpPr>
          <p:cNvPr id="4" name="Text 2"/>
          <p:cNvSpPr/>
          <p:nvPr/>
        </p:nvSpPr>
        <p:spPr>
          <a:xfrm>
            <a:off x="1042416" y="2190354"/>
            <a:ext cx="4562856" cy="288036"/>
          </a:xfrm>
          <a:prstGeom prst="rect">
            <a:avLst/>
          </a:prstGeom>
          <a:noFill/>
          <a:ln/>
        </p:spPr>
        <p:txBody>
          <a:bodyPr wrap="none" lIns="0" tIns="0" rIns="0" bIns="0" rtlCol="0" anchor="t"/>
          <a:lstStyle/>
          <a:p>
            <a:pPr algn="l" indent="0" marL="0">
              <a:lnSpc>
                <a:spcPts val="2196"/>
              </a:lnSpc>
              <a:buNone/>
            </a:pPr>
            <a:r>
              <a:rPr lang="en-US" sz="1800" b="1" dirty="0">
                <a:solidFill>
                  <a:srgbClr val="E4E7EA"/>
                </a:solidFill>
                <a:latin typeface="Instrument Sans" pitchFamily="34" charset="0"/>
                <a:ea typeface="Instrument Sans" pitchFamily="34" charset="-122"/>
                <a:cs typeface="Instrument Sans" pitchFamily="34" charset="-120"/>
              </a:rPr>
              <a:t>NIRCam</a:t>
            </a:r>
            <a:endParaRPr lang="en-US" sz="1800" dirty="0"/>
          </a:p>
        </p:txBody>
      </p:sp>
      <p:sp>
        <p:nvSpPr>
          <p:cNvPr id="5" name="Text 3"/>
          <p:cNvSpPr/>
          <p:nvPr/>
        </p:nvSpPr>
        <p:spPr>
          <a:xfrm>
            <a:off x="1042416" y="2652126"/>
            <a:ext cx="4562856" cy="752856"/>
          </a:xfrm>
          <a:prstGeom prst="rect">
            <a:avLst/>
          </a:prstGeom>
          <a:noFill/>
          <a:ln/>
        </p:spPr>
        <p:txBody>
          <a:bodyPr wrap="none" lIns="0" tIns="0" rIns="0" bIns="0" rtlCol="0" anchor="t"/>
          <a:lstStyle/>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Caméra fonctionnant dans le proche</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infrarouge. Elle capture l'essentiel des images</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spectaculaires et détecte les premières étoiles.</a:t>
            </a:r>
            <a:endParaRPr lang="en-US" sz="1600" dirty="0"/>
          </a:p>
        </p:txBody>
      </p:sp>
      <p:sp>
        <p:nvSpPr>
          <p:cNvPr id="6" name="Shape 4"/>
          <p:cNvSpPr/>
          <p:nvPr/>
        </p:nvSpPr>
        <p:spPr>
          <a:xfrm>
            <a:off x="6245352" y="1879458"/>
            <a:ext cx="5184648" cy="1827276"/>
          </a:xfrm>
          <a:prstGeom prst="roundRect">
            <a:avLst>
              <a:gd name="adj" fmla="val 7006"/>
            </a:avLst>
          </a:prstGeom>
          <a:solidFill>
            <a:srgbClr val="1C1F22"/>
          </a:solidFill>
          <a:ln w="12700">
            <a:solidFill>
              <a:srgbClr val="1C1F22">
                <a:alpha val="0"/>
              </a:srgbClr>
            </a:solidFill>
            <a:prstDash val="solid"/>
          </a:ln>
        </p:spPr>
      </p:sp>
      <p:sp>
        <p:nvSpPr>
          <p:cNvPr id="7" name="Text 5"/>
          <p:cNvSpPr/>
          <p:nvPr/>
        </p:nvSpPr>
        <p:spPr>
          <a:xfrm>
            <a:off x="6556248" y="2190354"/>
            <a:ext cx="4562856" cy="288036"/>
          </a:xfrm>
          <a:prstGeom prst="rect">
            <a:avLst/>
          </a:prstGeom>
          <a:noFill/>
          <a:ln/>
        </p:spPr>
        <p:txBody>
          <a:bodyPr wrap="none" lIns="0" tIns="0" rIns="0" bIns="0" rtlCol="0" anchor="t"/>
          <a:lstStyle/>
          <a:p>
            <a:pPr algn="l" indent="0" marL="0">
              <a:lnSpc>
                <a:spcPts val="2196"/>
              </a:lnSpc>
              <a:buNone/>
            </a:pPr>
            <a:r>
              <a:rPr lang="en-US" sz="1800" b="1" dirty="0">
                <a:solidFill>
                  <a:srgbClr val="E4E7EA"/>
                </a:solidFill>
                <a:latin typeface="Instrument Sans" pitchFamily="34" charset="0"/>
                <a:ea typeface="Instrument Sans" pitchFamily="34" charset="-122"/>
                <a:cs typeface="Instrument Sans" pitchFamily="34" charset="-120"/>
              </a:rPr>
              <a:t>NIRSpec</a:t>
            </a:r>
            <a:endParaRPr lang="en-US" sz="1800" dirty="0"/>
          </a:p>
        </p:txBody>
      </p:sp>
      <p:sp>
        <p:nvSpPr>
          <p:cNvPr id="8" name="Text 6"/>
          <p:cNvSpPr/>
          <p:nvPr/>
        </p:nvSpPr>
        <p:spPr>
          <a:xfrm>
            <a:off x="6556248" y="2652126"/>
            <a:ext cx="4562856" cy="752856"/>
          </a:xfrm>
          <a:prstGeom prst="rect">
            <a:avLst/>
          </a:prstGeom>
          <a:noFill/>
          <a:ln/>
        </p:spPr>
        <p:txBody>
          <a:bodyPr wrap="none" lIns="0" tIns="0" rIns="0" bIns="0" rtlCol="0" anchor="t"/>
          <a:lstStyle/>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Spectrographe capable de décomposer et</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d'analyser simultanément la lumière émise par</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des dizaines d'objets à la fois.</a:t>
            </a:r>
            <a:endParaRPr lang="en-US" sz="1600" dirty="0"/>
          </a:p>
        </p:txBody>
      </p:sp>
      <p:sp>
        <p:nvSpPr>
          <p:cNvPr id="9" name="Shape 7"/>
          <p:cNvSpPr/>
          <p:nvPr/>
        </p:nvSpPr>
        <p:spPr>
          <a:xfrm>
            <a:off x="731520" y="4035918"/>
            <a:ext cx="5184648" cy="1827276"/>
          </a:xfrm>
          <a:prstGeom prst="roundRect">
            <a:avLst>
              <a:gd name="adj" fmla="val 7006"/>
            </a:avLst>
          </a:prstGeom>
          <a:solidFill>
            <a:srgbClr val="1C1F22"/>
          </a:solidFill>
          <a:ln w="12700">
            <a:solidFill>
              <a:srgbClr val="1C1F22">
                <a:alpha val="0"/>
              </a:srgbClr>
            </a:solidFill>
            <a:prstDash val="solid"/>
          </a:ln>
        </p:spPr>
      </p:sp>
      <p:sp>
        <p:nvSpPr>
          <p:cNvPr id="10" name="Text 8"/>
          <p:cNvSpPr/>
          <p:nvPr/>
        </p:nvSpPr>
        <p:spPr>
          <a:xfrm>
            <a:off x="1042416" y="4346814"/>
            <a:ext cx="4562856" cy="288036"/>
          </a:xfrm>
          <a:prstGeom prst="rect">
            <a:avLst/>
          </a:prstGeom>
          <a:noFill/>
          <a:ln/>
        </p:spPr>
        <p:txBody>
          <a:bodyPr wrap="none" lIns="0" tIns="0" rIns="0" bIns="0" rtlCol="0" anchor="t"/>
          <a:lstStyle/>
          <a:p>
            <a:pPr algn="l" indent="0" marL="0">
              <a:lnSpc>
                <a:spcPts val="2196"/>
              </a:lnSpc>
              <a:buNone/>
            </a:pPr>
            <a:r>
              <a:rPr lang="en-US" sz="1800" b="1" dirty="0">
                <a:solidFill>
                  <a:srgbClr val="E4E7EA"/>
                </a:solidFill>
                <a:latin typeface="Instrument Sans" pitchFamily="34" charset="0"/>
                <a:ea typeface="Instrument Sans" pitchFamily="34" charset="-122"/>
                <a:cs typeface="Instrument Sans" pitchFamily="34" charset="-120"/>
              </a:rPr>
              <a:t>MIRI</a:t>
            </a:r>
            <a:endParaRPr lang="en-US" sz="1800" dirty="0"/>
          </a:p>
        </p:txBody>
      </p:sp>
      <p:sp>
        <p:nvSpPr>
          <p:cNvPr id="11" name="Text 9"/>
          <p:cNvSpPr/>
          <p:nvPr/>
        </p:nvSpPr>
        <p:spPr>
          <a:xfrm>
            <a:off x="1042416" y="4808586"/>
            <a:ext cx="4562856" cy="752856"/>
          </a:xfrm>
          <a:prstGeom prst="rect">
            <a:avLst/>
          </a:prstGeom>
          <a:noFill/>
          <a:ln/>
        </p:spPr>
        <p:txBody>
          <a:bodyPr wrap="none" lIns="0" tIns="0" rIns="0" bIns="0" rtlCol="0" anchor="t"/>
          <a:lstStyle/>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Caméra et spectrographe pour l'infrarouge</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moyen, refroidi activement à 7 kelvins pour</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percer les poussières les plus denses.</a:t>
            </a:r>
            <a:endParaRPr lang="en-US" sz="1600" dirty="0"/>
          </a:p>
        </p:txBody>
      </p:sp>
      <p:sp>
        <p:nvSpPr>
          <p:cNvPr id="12" name="Shape 10"/>
          <p:cNvSpPr/>
          <p:nvPr/>
        </p:nvSpPr>
        <p:spPr>
          <a:xfrm>
            <a:off x="6245352" y="4035918"/>
            <a:ext cx="5184648" cy="1827276"/>
          </a:xfrm>
          <a:prstGeom prst="roundRect">
            <a:avLst>
              <a:gd name="adj" fmla="val 7006"/>
            </a:avLst>
          </a:prstGeom>
          <a:solidFill>
            <a:srgbClr val="1C1F22"/>
          </a:solidFill>
          <a:ln w="12700">
            <a:solidFill>
              <a:srgbClr val="1C1F22">
                <a:alpha val="0"/>
              </a:srgbClr>
            </a:solidFill>
            <a:prstDash val="solid"/>
          </a:ln>
        </p:spPr>
      </p:sp>
      <p:sp>
        <p:nvSpPr>
          <p:cNvPr id="13" name="Text 11"/>
          <p:cNvSpPr/>
          <p:nvPr/>
        </p:nvSpPr>
        <p:spPr>
          <a:xfrm>
            <a:off x="6556248" y="4346814"/>
            <a:ext cx="4562856" cy="288036"/>
          </a:xfrm>
          <a:prstGeom prst="rect">
            <a:avLst/>
          </a:prstGeom>
          <a:noFill/>
          <a:ln/>
        </p:spPr>
        <p:txBody>
          <a:bodyPr wrap="none" lIns="0" tIns="0" rIns="0" bIns="0" rtlCol="0" anchor="t"/>
          <a:lstStyle/>
          <a:p>
            <a:pPr algn="l" indent="0" marL="0">
              <a:lnSpc>
                <a:spcPts val="2196"/>
              </a:lnSpc>
              <a:buNone/>
            </a:pPr>
            <a:r>
              <a:rPr lang="en-US" sz="1800" b="1" dirty="0">
                <a:solidFill>
                  <a:srgbClr val="E4E7EA"/>
                </a:solidFill>
                <a:latin typeface="Instrument Sans" pitchFamily="34" charset="0"/>
                <a:ea typeface="Instrument Sans" pitchFamily="34" charset="-122"/>
                <a:cs typeface="Instrument Sans" pitchFamily="34" charset="-120"/>
              </a:rPr>
              <a:t>NIRISS &amp; FGS</a:t>
            </a:r>
            <a:endParaRPr lang="en-US" sz="1800" dirty="0"/>
          </a:p>
        </p:txBody>
      </p:sp>
      <p:sp>
        <p:nvSpPr>
          <p:cNvPr id="14" name="Text 12"/>
          <p:cNvSpPr/>
          <p:nvPr/>
        </p:nvSpPr>
        <p:spPr>
          <a:xfrm>
            <a:off x="6556248" y="4808586"/>
            <a:ext cx="4562856" cy="752856"/>
          </a:xfrm>
          <a:prstGeom prst="rect">
            <a:avLst/>
          </a:prstGeom>
          <a:noFill/>
          <a:ln/>
        </p:spPr>
        <p:txBody>
          <a:bodyPr wrap="none" lIns="0" tIns="0" rIns="0" bIns="0" rtlCol="0" anchor="t"/>
          <a:lstStyle/>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Combine un spectro-imageur de haute</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précision avec le capteur de guidage fin</a:t>
            </a:r>
            <a:endParaRPr lang="en-US" sz="1600" dirty="0"/>
          </a:p>
          <a:p>
            <a:pPr algn="l" indent="0" marL="0">
              <a:lnSpc>
                <a:spcPts val="1952"/>
              </a:lnSpc>
              <a:buNone/>
            </a:pPr>
            <a:r>
              <a:rPr lang="en-US" sz="1600" dirty="0">
                <a:solidFill>
                  <a:srgbClr val="F4F6F8"/>
                </a:solidFill>
                <a:latin typeface="Instrument Sans" pitchFamily="34" charset="0"/>
                <a:ea typeface="Instrument Sans" pitchFamily="34" charset="-122"/>
                <a:cs typeface="Instrument Sans" pitchFamily="34" charset="-120"/>
              </a:rPr>
              <a:t>assurant un pointage ultra-stable du télescope.</a:t>
            </a:r>
            <a:endParaRPr lang="en-US" sz="1600" dirty="0"/>
          </a:p>
        </p:txBody>
      </p:sp>
      <p:sp>
        <p:nvSpPr>
          <p:cNvPr id="15" name="Text 13"/>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Hubble et Webb : une vision collaborative</a:t>
            </a:r>
            <a:endParaRPr lang="en-US" sz="3000" dirty="0"/>
          </a:p>
        </p:txBody>
      </p:sp>
      <p:sp>
        <p:nvSpPr>
          <p:cNvPr id="3" name="Shape 1"/>
          <p:cNvSpPr/>
          <p:nvPr/>
        </p:nvSpPr>
        <p:spPr>
          <a:xfrm>
            <a:off x="731520" y="1793941"/>
            <a:ext cx="5166360" cy="4208780"/>
          </a:xfrm>
          <a:prstGeom prst="roundRect">
            <a:avLst>
              <a:gd name="adj" fmla="val 3042"/>
            </a:avLst>
          </a:prstGeom>
          <a:solidFill>
            <a:srgbClr val="1C1F22"/>
          </a:solidFill>
          <a:ln w="12700">
            <a:solidFill>
              <a:srgbClr val="1C1F22">
                <a:alpha val="0"/>
              </a:srgbClr>
            </a:solidFill>
            <a:prstDash val="solid"/>
          </a:ln>
        </p:spPr>
      </p:sp>
      <p:sp>
        <p:nvSpPr>
          <p:cNvPr id="4" name="Text 2"/>
          <p:cNvSpPr/>
          <p:nvPr/>
        </p:nvSpPr>
        <p:spPr>
          <a:xfrm>
            <a:off x="1042416" y="2104837"/>
            <a:ext cx="4544568" cy="381000"/>
          </a:xfrm>
          <a:prstGeom prst="rect">
            <a:avLst/>
          </a:prstGeom>
          <a:noFill/>
          <a:ln/>
        </p:spPr>
        <p:txBody>
          <a:bodyPr wrap="none" lIns="0" tIns="0" rIns="0" bIns="0" rtlCol="0" anchor="t"/>
          <a:lstStyle/>
          <a:p>
            <a:pPr algn="l" indent="0" marL="0">
              <a:lnSpc>
                <a:spcPts val="2928"/>
              </a:lnSpc>
              <a:buNone/>
            </a:pPr>
            <a:r>
              <a:rPr lang="en-US" sz="2400" b="1" dirty="0">
                <a:solidFill>
                  <a:srgbClr val="E4E7EA"/>
                </a:solidFill>
                <a:latin typeface="Instrument Sans" pitchFamily="34" charset="0"/>
                <a:ea typeface="Instrument Sans" pitchFamily="34" charset="-122"/>
                <a:cs typeface="Instrument Sans" pitchFamily="34" charset="-120"/>
              </a:rPr>
              <a:t>Hubble : l'univers visible</a:t>
            </a:r>
            <a:endParaRPr lang="en-US" sz="2400" dirty="0"/>
          </a:p>
        </p:txBody>
      </p:sp>
      <p:sp>
        <p:nvSpPr>
          <p:cNvPr id="5" name="Shape 3"/>
          <p:cNvSpPr/>
          <p:nvPr/>
        </p:nvSpPr>
        <p:spPr>
          <a:xfrm>
            <a:off x="1042416" y="2558989"/>
            <a:ext cx="548640" cy="45720"/>
          </a:xfrm>
          <a:prstGeom prst="rect">
            <a:avLst/>
          </a:prstGeom>
          <a:solidFill>
            <a:srgbClr val="E4E7EA"/>
          </a:solidFill>
          <a:ln w="12700">
            <a:solidFill>
              <a:srgbClr val="E4E7EA">
                <a:alpha val="0"/>
              </a:srgbClr>
            </a:solidFill>
            <a:prstDash val="solid"/>
          </a:ln>
        </p:spPr>
      </p:sp>
      <p:sp>
        <p:nvSpPr>
          <p:cNvPr id="6" name="Shape 4"/>
          <p:cNvSpPr/>
          <p:nvPr/>
        </p:nvSpPr>
        <p:spPr>
          <a:xfrm>
            <a:off x="1060704" y="2875727"/>
            <a:ext cx="91440" cy="91440"/>
          </a:xfrm>
          <a:prstGeom prst="roundRect">
            <a:avLst>
              <a:gd name="adj" fmla="val 50000"/>
            </a:avLst>
          </a:prstGeom>
          <a:solidFill>
            <a:srgbClr val="E4E7EA"/>
          </a:solidFill>
          <a:ln w="12700">
            <a:solidFill>
              <a:srgbClr val="E4E7EA">
                <a:alpha val="0"/>
              </a:srgbClr>
            </a:solidFill>
            <a:prstDash val="solid"/>
          </a:ln>
        </p:spPr>
      </p:sp>
      <p:sp>
        <p:nvSpPr>
          <p:cNvPr id="7" name="Text 5"/>
          <p:cNvSpPr/>
          <p:nvPr/>
        </p:nvSpPr>
        <p:spPr>
          <a:xfrm>
            <a:off x="1353312" y="2751013"/>
            <a:ext cx="4233672" cy="690880"/>
          </a:xfrm>
          <a:prstGeom prst="rect">
            <a:avLst/>
          </a:prstGeom>
          <a:noFill/>
          <a:ln/>
        </p:spPr>
        <p:txBody>
          <a:bodyPr wrap="none" lIns="0" tIns="0" rIns="0" bIns="0" rtlCol="0" anchor="t"/>
          <a:lstStyle/>
          <a:p>
            <a:pPr algn="l"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Révèle la lumière des étoiles</a:t>
            </a:r>
            <a:endParaRPr lang="en-US" sz="2200" dirty="0"/>
          </a:p>
          <a:p>
            <a:pPr algn="l"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chaudes et du gaz ionisé.</a:t>
            </a:r>
            <a:endParaRPr lang="en-US" sz="2200" dirty="0"/>
          </a:p>
        </p:txBody>
      </p:sp>
      <p:sp>
        <p:nvSpPr>
          <p:cNvPr id="8" name="Shape 6"/>
          <p:cNvSpPr/>
          <p:nvPr/>
        </p:nvSpPr>
        <p:spPr>
          <a:xfrm>
            <a:off x="1060704" y="3834831"/>
            <a:ext cx="91440" cy="91440"/>
          </a:xfrm>
          <a:prstGeom prst="roundRect">
            <a:avLst>
              <a:gd name="adj" fmla="val 50000"/>
            </a:avLst>
          </a:prstGeom>
          <a:solidFill>
            <a:srgbClr val="E4E7EA"/>
          </a:solidFill>
          <a:ln w="12700">
            <a:solidFill>
              <a:srgbClr val="E4E7EA">
                <a:alpha val="0"/>
              </a:srgbClr>
            </a:solidFill>
            <a:prstDash val="solid"/>
          </a:ln>
        </p:spPr>
      </p:sp>
      <p:sp>
        <p:nvSpPr>
          <p:cNvPr id="9" name="Text 7"/>
          <p:cNvSpPr/>
          <p:nvPr/>
        </p:nvSpPr>
        <p:spPr>
          <a:xfrm>
            <a:off x="1353312" y="3710117"/>
            <a:ext cx="4233672" cy="690880"/>
          </a:xfrm>
          <a:prstGeom prst="rect">
            <a:avLst/>
          </a:prstGeom>
          <a:noFill/>
          <a:ln/>
        </p:spPr>
        <p:txBody>
          <a:bodyPr wrap="none" lIns="0" tIns="0" rIns="0" bIns="0" rtlCol="0" anchor="t"/>
          <a:lstStyle/>
          <a:p>
            <a:pPr algn="l"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Capture les détails fins en</a:t>
            </a:r>
            <a:endParaRPr lang="en-US" sz="2200" dirty="0"/>
          </a:p>
          <a:p>
            <a:pPr algn="l"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ultraviolet et lumière visible.</a:t>
            </a:r>
            <a:endParaRPr lang="en-US" sz="2200" dirty="0"/>
          </a:p>
        </p:txBody>
      </p:sp>
      <p:sp>
        <p:nvSpPr>
          <p:cNvPr id="10" name="Shape 8"/>
          <p:cNvSpPr/>
          <p:nvPr/>
        </p:nvSpPr>
        <p:spPr>
          <a:xfrm>
            <a:off x="1060704" y="4793935"/>
            <a:ext cx="91440" cy="91440"/>
          </a:xfrm>
          <a:prstGeom prst="roundRect">
            <a:avLst>
              <a:gd name="adj" fmla="val 50000"/>
            </a:avLst>
          </a:prstGeom>
          <a:solidFill>
            <a:srgbClr val="E4E7EA"/>
          </a:solidFill>
          <a:ln w="12700">
            <a:solidFill>
              <a:srgbClr val="E4E7EA">
                <a:alpha val="0"/>
              </a:srgbClr>
            </a:solidFill>
            <a:prstDash val="solid"/>
          </a:ln>
        </p:spPr>
      </p:sp>
      <p:sp>
        <p:nvSpPr>
          <p:cNvPr id="11" name="Text 9"/>
          <p:cNvSpPr/>
          <p:nvPr/>
        </p:nvSpPr>
        <p:spPr>
          <a:xfrm>
            <a:off x="1353312" y="4669221"/>
            <a:ext cx="4233672" cy="1031748"/>
          </a:xfrm>
          <a:prstGeom prst="rect">
            <a:avLst/>
          </a:prstGeom>
          <a:noFill/>
          <a:ln/>
        </p:spPr>
        <p:txBody>
          <a:bodyPr wrap="none" lIns="0" tIns="0" rIns="0" bIns="0" rtlCol="0" anchor="t"/>
          <a:lstStyle/>
          <a:p>
            <a:pPr algn="l"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Fournit le contexte</a:t>
            </a:r>
            <a:endParaRPr lang="en-US" sz="2200" dirty="0"/>
          </a:p>
          <a:p>
            <a:pPr algn="l"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morphologique des galaxies</a:t>
            </a:r>
            <a:endParaRPr lang="en-US" sz="2200" dirty="0"/>
          </a:p>
          <a:p>
            <a:pPr algn="l"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proches.</a:t>
            </a:r>
            <a:endParaRPr lang="en-US" sz="2200" dirty="0"/>
          </a:p>
        </p:txBody>
      </p:sp>
      <p:sp>
        <p:nvSpPr>
          <p:cNvPr id="12" name="Shape 10"/>
          <p:cNvSpPr/>
          <p:nvPr/>
        </p:nvSpPr>
        <p:spPr>
          <a:xfrm>
            <a:off x="6263640" y="1793941"/>
            <a:ext cx="5166360" cy="4208780"/>
          </a:xfrm>
          <a:prstGeom prst="roundRect">
            <a:avLst>
              <a:gd name="adj" fmla="val 3042"/>
            </a:avLst>
          </a:prstGeom>
          <a:solidFill>
            <a:srgbClr val="1C1F22"/>
          </a:solidFill>
          <a:ln w="12700">
            <a:solidFill>
              <a:srgbClr val="1C1F22">
                <a:alpha val="0"/>
              </a:srgbClr>
            </a:solidFill>
            <a:prstDash val="solid"/>
          </a:ln>
        </p:spPr>
      </p:sp>
      <p:sp>
        <p:nvSpPr>
          <p:cNvPr id="13" name="Text 11"/>
          <p:cNvSpPr/>
          <p:nvPr/>
        </p:nvSpPr>
        <p:spPr>
          <a:xfrm>
            <a:off x="6574536" y="2104837"/>
            <a:ext cx="4544568" cy="381000"/>
          </a:xfrm>
          <a:prstGeom prst="rect">
            <a:avLst/>
          </a:prstGeom>
          <a:noFill/>
          <a:ln/>
        </p:spPr>
        <p:txBody>
          <a:bodyPr wrap="none" lIns="0" tIns="0" rIns="0" bIns="0" rtlCol="0" anchor="t"/>
          <a:lstStyle/>
          <a:p>
            <a:pPr algn="l" indent="0" marL="0">
              <a:lnSpc>
                <a:spcPts val="2928"/>
              </a:lnSpc>
              <a:buNone/>
            </a:pPr>
            <a:r>
              <a:rPr lang="en-US" sz="2400" b="1" dirty="0">
                <a:solidFill>
                  <a:srgbClr val="E4E7EA"/>
                </a:solidFill>
                <a:latin typeface="Instrument Sans" pitchFamily="34" charset="0"/>
                <a:ea typeface="Instrument Sans" pitchFamily="34" charset="-122"/>
                <a:cs typeface="Instrument Sans" pitchFamily="34" charset="-120"/>
              </a:rPr>
              <a:t>Webb : l'univers profond</a:t>
            </a:r>
            <a:endParaRPr lang="en-US" sz="2400" dirty="0"/>
          </a:p>
        </p:txBody>
      </p:sp>
      <p:sp>
        <p:nvSpPr>
          <p:cNvPr id="14" name="Shape 12"/>
          <p:cNvSpPr/>
          <p:nvPr/>
        </p:nvSpPr>
        <p:spPr>
          <a:xfrm>
            <a:off x="6574536" y="2558989"/>
            <a:ext cx="548640" cy="45720"/>
          </a:xfrm>
          <a:prstGeom prst="rect">
            <a:avLst/>
          </a:prstGeom>
          <a:solidFill>
            <a:srgbClr val="E4E7EA"/>
          </a:solidFill>
          <a:ln w="12700">
            <a:solidFill>
              <a:srgbClr val="E4E7EA">
                <a:alpha val="0"/>
              </a:srgbClr>
            </a:solidFill>
            <a:prstDash val="solid"/>
          </a:ln>
        </p:spPr>
      </p:sp>
      <p:sp>
        <p:nvSpPr>
          <p:cNvPr id="15" name="Shape 13"/>
          <p:cNvSpPr/>
          <p:nvPr/>
        </p:nvSpPr>
        <p:spPr>
          <a:xfrm>
            <a:off x="6592824" y="2875727"/>
            <a:ext cx="91440" cy="91440"/>
          </a:xfrm>
          <a:prstGeom prst="roundRect">
            <a:avLst>
              <a:gd name="adj" fmla="val 50000"/>
            </a:avLst>
          </a:prstGeom>
          <a:solidFill>
            <a:srgbClr val="E4E7EA"/>
          </a:solidFill>
          <a:ln w="12700">
            <a:solidFill>
              <a:srgbClr val="E4E7EA">
                <a:alpha val="0"/>
              </a:srgbClr>
            </a:solidFill>
            <a:prstDash val="solid"/>
          </a:ln>
        </p:spPr>
      </p:sp>
      <p:sp>
        <p:nvSpPr>
          <p:cNvPr id="16" name="Text 14"/>
          <p:cNvSpPr/>
          <p:nvPr/>
        </p:nvSpPr>
        <p:spPr>
          <a:xfrm>
            <a:off x="6885432" y="2751013"/>
            <a:ext cx="4233672" cy="690880"/>
          </a:xfrm>
          <a:prstGeom prst="rect">
            <a:avLst/>
          </a:prstGeom>
          <a:noFill/>
          <a:ln/>
        </p:spPr>
        <p:txBody>
          <a:bodyPr wrap="none" lIns="0" tIns="0" rIns="0" bIns="0" rtlCol="0" anchor="t"/>
          <a:lstStyle/>
          <a:p>
            <a:pPr algn="l"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Traverse les rideaux de</a:t>
            </a:r>
            <a:endParaRPr lang="en-US" sz="2200" dirty="0"/>
          </a:p>
          <a:p>
            <a:pPr algn="l"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poussière opaque.</a:t>
            </a:r>
            <a:endParaRPr lang="en-US" sz="2200" dirty="0"/>
          </a:p>
        </p:txBody>
      </p:sp>
      <p:sp>
        <p:nvSpPr>
          <p:cNvPr id="17" name="Shape 15"/>
          <p:cNvSpPr/>
          <p:nvPr/>
        </p:nvSpPr>
        <p:spPr>
          <a:xfrm>
            <a:off x="6592824" y="3834831"/>
            <a:ext cx="91440" cy="91440"/>
          </a:xfrm>
          <a:prstGeom prst="roundRect">
            <a:avLst>
              <a:gd name="adj" fmla="val 50000"/>
            </a:avLst>
          </a:prstGeom>
          <a:solidFill>
            <a:srgbClr val="E4E7EA"/>
          </a:solidFill>
          <a:ln w="12700">
            <a:solidFill>
              <a:srgbClr val="E4E7EA">
                <a:alpha val="0"/>
              </a:srgbClr>
            </a:solidFill>
            <a:prstDash val="solid"/>
          </a:ln>
        </p:spPr>
      </p:sp>
      <p:sp>
        <p:nvSpPr>
          <p:cNvPr id="18" name="Text 16"/>
          <p:cNvSpPr/>
          <p:nvPr/>
        </p:nvSpPr>
        <p:spPr>
          <a:xfrm>
            <a:off x="6885432" y="3710117"/>
            <a:ext cx="4233672" cy="690880"/>
          </a:xfrm>
          <a:prstGeom prst="rect">
            <a:avLst/>
          </a:prstGeom>
          <a:noFill/>
          <a:ln/>
        </p:spPr>
        <p:txBody>
          <a:bodyPr wrap="none" lIns="0" tIns="0" rIns="0" bIns="0" rtlCol="0" anchor="t"/>
          <a:lstStyle/>
          <a:p>
            <a:pPr algn="l"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Dévoile les étoiles en formation</a:t>
            </a:r>
            <a:endParaRPr lang="en-US" sz="2200" dirty="0"/>
          </a:p>
          <a:p>
            <a:pPr algn="l"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et les objets très lointains.</a:t>
            </a:r>
            <a:endParaRPr lang="en-US" sz="2200" dirty="0"/>
          </a:p>
        </p:txBody>
      </p:sp>
      <p:sp>
        <p:nvSpPr>
          <p:cNvPr id="19" name="Shape 17"/>
          <p:cNvSpPr/>
          <p:nvPr/>
        </p:nvSpPr>
        <p:spPr>
          <a:xfrm>
            <a:off x="6592824" y="4793935"/>
            <a:ext cx="91440" cy="91440"/>
          </a:xfrm>
          <a:prstGeom prst="roundRect">
            <a:avLst>
              <a:gd name="adj" fmla="val 50000"/>
            </a:avLst>
          </a:prstGeom>
          <a:solidFill>
            <a:srgbClr val="E4E7EA"/>
          </a:solidFill>
          <a:ln w="12700">
            <a:solidFill>
              <a:srgbClr val="E4E7EA">
                <a:alpha val="0"/>
              </a:srgbClr>
            </a:solidFill>
            <a:prstDash val="solid"/>
          </a:ln>
        </p:spPr>
      </p:sp>
      <p:sp>
        <p:nvSpPr>
          <p:cNvPr id="20" name="Text 18"/>
          <p:cNvSpPr/>
          <p:nvPr/>
        </p:nvSpPr>
        <p:spPr>
          <a:xfrm>
            <a:off x="6885432" y="4669221"/>
            <a:ext cx="4233672" cy="1031748"/>
          </a:xfrm>
          <a:prstGeom prst="rect">
            <a:avLst/>
          </a:prstGeom>
          <a:noFill/>
          <a:ln/>
        </p:spPr>
        <p:txBody>
          <a:bodyPr wrap="none" lIns="0" tIns="0" rIns="0" bIns="0" rtlCol="0" anchor="t"/>
          <a:lstStyle/>
          <a:p>
            <a:pPr algn="l"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Analyse la composition</a:t>
            </a:r>
            <a:endParaRPr lang="en-US" sz="2200" dirty="0"/>
          </a:p>
          <a:p>
            <a:pPr algn="l"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chimique des cibles grâce à</a:t>
            </a:r>
            <a:endParaRPr lang="en-US" sz="2200" dirty="0"/>
          </a:p>
          <a:p>
            <a:pPr algn="l" indent="0" marL="0">
              <a:lnSpc>
                <a:spcPts val="2684"/>
              </a:lnSpc>
              <a:buNone/>
            </a:pPr>
            <a:r>
              <a:rPr lang="en-US" sz="2200" dirty="0">
                <a:solidFill>
                  <a:srgbClr val="F4F6F8"/>
                </a:solidFill>
                <a:latin typeface="Instrument Sans" pitchFamily="34" charset="0"/>
                <a:ea typeface="Instrument Sans" pitchFamily="34" charset="-122"/>
                <a:cs typeface="Instrument Sans" pitchFamily="34" charset="-120"/>
              </a:rPr>
              <a:t>l'infrarouge.</a:t>
            </a:r>
            <a:endParaRPr lang="en-US" sz="2200" dirty="0"/>
          </a:p>
        </p:txBody>
      </p:sp>
      <p:sp>
        <p:nvSpPr>
          <p:cNvPr id="21" name="Text 1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Les premières découvertes majeures</a:t>
            </a:r>
            <a:endParaRPr lang="en-US" sz="3000" dirty="0"/>
          </a:p>
        </p:txBody>
      </p:sp>
      <p:sp>
        <p:nvSpPr>
          <p:cNvPr id="3" name="Shape 1"/>
          <p:cNvSpPr/>
          <p:nvPr/>
        </p:nvSpPr>
        <p:spPr>
          <a:xfrm>
            <a:off x="749808" y="1873799"/>
            <a:ext cx="91440" cy="91440"/>
          </a:xfrm>
          <a:prstGeom prst="roundRect">
            <a:avLst>
              <a:gd name="adj" fmla="val 50000"/>
            </a:avLst>
          </a:prstGeom>
          <a:solidFill>
            <a:srgbClr val="E4E7EA"/>
          </a:solidFill>
          <a:ln w="12700">
            <a:solidFill>
              <a:srgbClr val="E4E7EA">
                <a:alpha val="0"/>
              </a:srgbClr>
            </a:solidFill>
            <a:prstDash val="solid"/>
          </a:ln>
        </p:spPr>
      </p:sp>
      <p:sp>
        <p:nvSpPr>
          <p:cNvPr id="4" name="Text 2"/>
          <p:cNvSpPr/>
          <p:nvPr/>
        </p:nvSpPr>
        <p:spPr>
          <a:xfrm>
            <a:off x="1042416" y="1741338"/>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Cliché ultra-profond de l'amas galactique SMACS 0723 révélant des</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mirages gravitationnels spectaculaires.</a:t>
            </a:r>
            <a:endParaRPr lang="en-US" sz="2300" dirty="0"/>
          </a:p>
        </p:txBody>
      </p:sp>
      <p:sp>
        <p:nvSpPr>
          <p:cNvPr id="5" name="Shape 3"/>
          <p:cNvSpPr/>
          <p:nvPr/>
        </p:nvSpPr>
        <p:spPr>
          <a:xfrm>
            <a:off x="749808" y="2871511"/>
            <a:ext cx="91440" cy="91440"/>
          </a:xfrm>
          <a:prstGeom prst="roundRect">
            <a:avLst>
              <a:gd name="adj" fmla="val 50000"/>
            </a:avLst>
          </a:prstGeom>
          <a:solidFill>
            <a:srgbClr val="E4E7EA"/>
          </a:solidFill>
          <a:ln w="12700">
            <a:solidFill>
              <a:srgbClr val="E4E7EA">
                <a:alpha val="0"/>
              </a:srgbClr>
            </a:solidFill>
            <a:prstDash val="solid"/>
          </a:ln>
        </p:spPr>
      </p:sp>
      <p:sp>
        <p:nvSpPr>
          <p:cNvPr id="6" name="Text 4"/>
          <p:cNvSpPr/>
          <p:nvPr/>
        </p:nvSpPr>
        <p:spPr>
          <a:xfrm>
            <a:off x="1042416" y="2739050"/>
            <a:ext cx="10387584" cy="365506"/>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Détails inédits au sein des nébuleuses de la Carène et de l'Anneau austral.</a:t>
            </a:r>
            <a:endParaRPr lang="en-US" sz="2300" dirty="0"/>
          </a:p>
        </p:txBody>
      </p:sp>
      <p:sp>
        <p:nvSpPr>
          <p:cNvPr id="7" name="Shape 5"/>
          <p:cNvSpPr/>
          <p:nvPr/>
        </p:nvSpPr>
        <p:spPr>
          <a:xfrm>
            <a:off x="749808" y="3512861"/>
            <a:ext cx="91440" cy="91440"/>
          </a:xfrm>
          <a:prstGeom prst="roundRect">
            <a:avLst>
              <a:gd name="adj" fmla="val 50000"/>
            </a:avLst>
          </a:prstGeom>
          <a:solidFill>
            <a:srgbClr val="E4E7EA"/>
          </a:solidFill>
          <a:ln w="12700">
            <a:solidFill>
              <a:srgbClr val="E4E7EA">
                <a:alpha val="0"/>
              </a:srgbClr>
            </a:solidFill>
            <a:prstDash val="solid"/>
          </a:ln>
        </p:spPr>
      </p:sp>
      <p:sp>
        <p:nvSpPr>
          <p:cNvPr id="8" name="Text 6"/>
          <p:cNvSpPr/>
          <p:nvPr/>
        </p:nvSpPr>
        <p:spPr>
          <a:xfrm>
            <a:off x="1042416" y="3380400"/>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Observation précise des interactions cosmiques au cœur du célèbre</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Quintette de Stephan.</a:t>
            </a:r>
            <a:endParaRPr lang="en-US" sz="2300" dirty="0"/>
          </a:p>
        </p:txBody>
      </p:sp>
      <p:sp>
        <p:nvSpPr>
          <p:cNvPr id="9" name="Shape 7"/>
          <p:cNvSpPr/>
          <p:nvPr/>
        </p:nvSpPr>
        <p:spPr>
          <a:xfrm>
            <a:off x="749808" y="4510573"/>
            <a:ext cx="91440" cy="91440"/>
          </a:xfrm>
          <a:prstGeom prst="roundRect">
            <a:avLst>
              <a:gd name="adj" fmla="val 50000"/>
            </a:avLst>
          </a:prstGeom>
          <a:solidFill>
            <a:srgbClr val="E4E7EA"/>
          </a:solidFill>
          <a:ln w="12700">
            <a:solidFill>
              <a:srgbClr val="E4E7EA">
                <a:alpha val="0"/>
              </a:srgbClr>
            </a:solidFill>
            <a:prstDash val="solid"/>
          </a:ln>
        </p:spPr>
      </p:sp>
      <p:sp>
        <p:nvSpPr>
          <p:cNvPr id="10" name="Text 8"/>
          <p:cNvSpPr/>
          <p:nvPr/>
        </p:nvSpPr>
        <p:spPr>
          <a:xfrm>
            <a:off x="1042416" y="4378112"/>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Détection de dioxyde de carbone (CO₂) dans l'atmosphère de l'exoplanète</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WASP-39 b.</a:t>
            </a:r>
            <a:endParaRPr lang="en-US" sz="2300" dirty="0"/>
          </a:p>
        </p:txBody>
      </p:sp>
      <p:sp>
        <p:nvSpPr>
          <p:cNvPr id="11" name="Shape 9"/>
          <p:cNvSpPr/>
          <p:nvPr/>
        </p:nvSpPr>
        <p:spPr>
          <a:xfrm>
            <a:off x="749808" y="5508285"/>
            <a:ext cx="91440" cy="91440"/>
          </a:xfrm>
          <a:prstGeom prst="roundRect">
            <a:avLst>
              <a:gd name="adj" fmla="val 50000"/>
            </a:avLst>
          </a:prstGeom>
          <a:solidFill>
            <a:srgbClr val="E4E7EA"/>
          </a:solidFill>
          <a:ln w="12700">
            <a:solidFill>
              <a:srgbClr val="E4E7EA">
                <a:alpha val="0"/>
              </a:srgbClr>
            </a:solidFill>
            <a:prstDash val="solid"/>
          </a:ln>
        </p:spPr>
      </p:sp>
      <p:sp>
        <p:nvSpPr>
          <p:cNvPr id="12" name="Text 10"/>
          <p:cNvSpPr/>
          <p:nvPr/>
        </p:nvSpPr>
        <p:spPr>
          <a:xfrm>
            <a:off x="1042416" y="5375824"/>
            <a:ext cx="10387584" cy="721868"/>
          </a:xfrm>
          <a:prstGeom prst="rect">
            <a:avLst/>
          </a:prstGeom>
          <a:noFill/>
          <a:ln/>
        </p:spPr>
        <p:txBody>
          <a:bodyPr wrap="none" lIns="0" tIns="0" rIns="0" bIns="0" rtlCol="0" anchor="t"/>
          <a:lstStyle/>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Identification de galaxies apparues seulement quelques centaines de</a:t>
            </a:r>
            <a:endParaRPr lang="en-US" sz="2300" dirty="0"/>
          </a:p>
          <a:p>
            <a:pPr algn="l" indent="0" marL="0">
              <a:lnSpc>
                <a:spcPts val="2806"/>
              </a:lnSpc>
              <a:buNone/>
            </a:pPr>
            <a:r>
              <a:rPr lang="en-US" sz="2300" dirty="0">
                <a:solidFill>
                  <a:srgbClr val="F4F6F8"/>
                </a:solidFill>
                <a:latin typeface="Instrument Sans" pitchFamily="34" charset="0"/>
                <a:ea typeface="Instrument Sans" pitchFamily="34" charset="-122"/>
                <a:cs typeface="Instrument Sans" pitchFamily="34" charset="-120"/>
              </a:rPr>
              <a:t>millions d'années après le Big Bang.</a:t>
            </a:r>
            <a:endParaRPr lang="en-US" sz="2300" dirty="0"/>
          </a:p>
        </p:txBody>
      </p:sp>
      <p:sp>
        <p:nvSpPr>
          <p:cNvPr id="13" name="Text 11"/>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21417"/>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F4F6F8"/>
                </a:solidFill>
                <a:latin typeface="Instrument Sans" pitchFamily="34" charset="0"/>
                <a:ea typeface="Instrument Sans" pitchFamily="34" charset="-122"/>
                <a:cs typeface="Instrument Sans" pitchFamily="34" charset="-120"/>
              </a:rPr>
              <a:t>Une longévité au-delà des prévisions</a:t>
            </a:r>
            <a:endParaRPr lang="en-US" sz="3000" dirty="0"/>
          </a:p>
        </p:txBody>
      </p:sp>
      <p:sp>
        <p:nvSpPr>
          <p:cNvPr id="3" name="Shape 1"/>
          <p:cNvSpPr/>
          <p:nvPr/>
        </p:nvSpPr>
        <p:spPr>
          <a:xfrm>
            <a:off x="731520" y="2065355"/>
            <a:ext cx="10698480" cy="3494532"/>
          </a:xfrm>
          <a:prstGeom prst="roundRect">
            <a:avLst>
              <a:gd name="adj" fmla="val 4187"/>
            </a:avLst>
          </a:prstGeom>
          <a:solidFill>
            <a:srgbClr val="2B2D30"/>
          </a:solidFill>
          <a:ln w="12700">
            <a:solidFill>
              <a:srgbClr val="2B2D30">
                <a:alpha val="0"/>
              </a:srgbClr>
            </a:solidFill>
            <a:prstDash val="solid"/>
          </a:ln>
        </p:spPr>
      </p:sp>
      <p:sp>
        <p:nvSpPr>
          <p:cNvPr id="4" name="Shape 2"/>
          <p:cNvSpPr/>
          <p:nvPr/>
        </p:nvSpPr>
        <p:spPr>
          <a:xfrm>
            <a:off x="731520" y="2065355"/>
            <a:ext cx="146304" cy="3494532"/>
          </a:xfrm>
          <a:prstGeom prst="rect">
            <a:avLst/>
          </a:prstGeom>
          <a:solidFill>
            <a:srgbClr val="E4E7EA"/>
          </a:solidFill>
          <a:ln w="12700">
            <a:solidFill>
              <a:srgbClr val="E4E7EA">
                <a:alpha val="0"/>
              </a:srgbClr>
            </a:solidFill>
            <a:prstDash val="solid"/>
          </a:ln>
        </p:spPr>
      </p:sp>
      <p:sp>
        <p:nvSpPr>
          <p:cNvPr id="5" name="Text 3"/>
          <p:cNvSpPr/>
          <p:nvPr/>
        </p:nvSpPr>
        <p:spPr>
          <a:xfrm>
            <a:off x="1188720" y="2376251"/>
            <a:ext cx="9619488" cy="226060"/>
          </a:xfrm>
          <a:prstGeom prst="rect">
            <a:avLst/>
          </a:prstGeom>
          <a:noFill/>
          <a:ln/>
        </p:spPr>
        <p:txBody>
          <a:bodyPr wrap="none" lIns="0" tIns="0" rIns="0" bIns="0" rtlCol="0" anchor="t"/>
          <a:lstStyle/>
          <a:p>
            <a:pPr algn="l" indent="0" marL="0">
              <a:lnSpc>
                <a:spcPts val="1708"/>
              </a:lnSpc>
              <a:buNone/>
            </a:pPr>
            <a:r>
              <a:rPr lang="en-US" sz="1400" b="1" dirty="0">
                <a:solidFill>
                  <a:srgbClr val="E4E7EA"/>
                </a:solidFill>
                <a:latin typeface="Instrument Sans" pitchFamily="34" charset="0"/>
                <a:ea typeface="Instrument Sans" pitchFamily="34" charset="-122"/>
                <a:cs typeface="Instrument Sans" pitchFamily="34" charset="-120"/>
              </a:rPr>
              <a:t>À RETENIR</a:t>
            </a:r>
            <a:endParaRPr lang="en-US" sz="1400" dirty="0"/>
          </a:p>
        </p:txBody>
      </p:sp>
      <p:sp>
        <p:nvSpPr>
          <p:cNvPr id="6" name="Text 4"/>
          <p:cNvSpPr/>
          <p:nvPr/>
        </p:nvSpPr>
        <p:spPr>
          <a:xfrm>
            <a:off x="1188720" y="2924891"/>
            <a:ext cx="9619488" cy="2333244"/>
          </a:xfrm>
          <a:prstGeom prst="rect">
            <a:avLst/>
          </a:prstGeom>
          <a:noFill/>
          <a:ln/>
        </p:spPr>
        <p:txBody>
          <a:bodyPr wrap="none" lIns="0" tIns="0" rIns="0" bIns="0" rtlCol="0" anchor="t"/>
          <a:lstStyle/>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Prévue pour au moins cinq ans, avec un objectif de</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dix ans, la mission a économisé du carburant grâce à</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la précision du lancement. La NASA estime en</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disposer pour bien plus de dix ans d'opérations</a:t>
            </a:r>
            <a:endParaRPr lang="en-US" sz="3000" dirty="0"/>
          </a:p>
          <a:p>
            <a:pPr algn="l" indent="0" marL="0">
              <a:lnSpc>
                <a:spcPts val="3660"/>
              </a:lnSpc>
              <a:buNone/>
            </a:pPr>
            <a:r>
              <a:rPr lang="en-US" sz="3000" dirty="0">
                <a:solidFill>
                  <a:srgbClr val="F4F6F8"/>
                </a:solidFill>
                <a:latin typeface="Instrument Sans" pitchFamily="34" charset="0"/>
                <a:ea typeface="Instrument Sans" pitchFamily="34" charset="-122"/>
                <a:cs typeface="Instrument Sans" pitchFamily="34" charset="-120"/>
              </a:rPr>
              <a:t>scientifiques.</a:t>
            </a:r>
            <a:endParaRPr lang="en-US" sz="3000" dirty="0"/>
          </a:p>
        </p:txBody>
      </p:sp>
      <p:sp>
        <p:nvSpPr>
          <p:cNvPr id="7" name="Text 5"/>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9AA1A8"/>
                </a:solidFill>
                <a:latin typeface="Instrument Sans" pitchFamily="34" charset="0"/>
                <a:ea typeface="Instrument Sans" pitchFamily="34" charset="-122"/>
                <a:cs typeface="Instrument Sans"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A8AEB5"/>
        </a:solidFill>
      </p:bgPr>
    </p:bg>
    <p:spTree>
      <p:nvGrpSpPr>
        <p:cNvPr id="1" name=""/>
        <p:cNvGrpSpPr/>
        <p:nvPr/>
      </p:nvGrpSpPr>
      <p:grpSpPr>
        <a:xfrm>
          <a:off x="0" y="0"/>
          <a:ext cx="0" cy="0"/>
          <a:chOff x="0" y="0"/>
          <a:chExt cx="0" cy="0"/>
        </a:xfrm>
      </p:grpSpPr>
      <p:sp>
        <p:nvSpPr>
          <p:cNvPr id="2" name="Text 0"/>
          <p:cNvSpPr/>
          <p:nvPr/>
        </p:nvSpPr>
        <p:spPr>
          <a:xfrm>
            <a:off x="731520" y="822960"/>
            <a:ext cx="10698480" cy="1143000"/>
          </a:xfrm>
          <a:prstGeom prst="rect">
            <a:avLst/>
          </a:prstGeom>
          <a:noFill/>
          <a:ln/>
        </p:spPr>
        <p:txBody>
          <a:bodyPr wrap="none" lIns="0" tIns="0" rIns="0" bIns="0" rtlCol="0" anchor="t"/>
          <a:lstStyle/>
          <a:p>
            <a:pPr algn="l" indent="0" marL="0">
              <a:lnSpc>
                <a:spcPts val="3360"/>
              </a:lnSpc>
              <a:buNone/>
            </a:pPr>
            <a:r>
              <a:rPr lang="en-US" sz="3000" b="1" dirty="0">
                <a:solidFill>
                  <a:srgbClr val="202020"/>
                </a:solidFill>
                <a:latin typeface="Instrument Sans" pitchFamily="34" charset="0"/>
                <a:ea typeface="Instrument Sans" pitchFamily="34" charset="-122"/>
                <a:cs typeface="Instrument Sans" pitchFamily="34" charset="-120"/>
              </a:rPr>
              <a:t>Ce qu'il faut retenir du télescope James Webb</a:t>
            </a:r>
            <a:endParaRPr lang="en-US" sz="3000" dirty="0"/>
          </a:p>
        </p:txBody>
      </p:sp>
      <p:sp>
        <p:nvSpPr>
          <p:cNvPr id="3" name="Text 1"/>
          <p:cNvSpPr/>
          <p:nvPr/>
        </p:nvSpPr>
        <p:spPr>
          <a:xfrm>
            <a:off x="731520" y="1812097"/>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01</a:t>
            </a:r>
            <a:endParaRPr lang="en-US" sz="1700" dirty="0"/>
          </a:p>
        </p:txBody>
      </p:sp>
      <p:sp>
        <p:nvSpPr>
          <p:cNvPr id="4" name="Text 2"/>
          <p:cNvSpPr/>
          <p:nvPr/>
        </p:nvSpPr>
        <p:spPr>
          <a:xfrm>
            <a:off x="1228725" y="1761896"/>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Un bond technologique majeur grâce à son miroir déployable</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doré de 6,5 m et son bouclier cryogénique.</a:t>
            </a:r>
            <a:endParaRPr lang="en-US" sz="2700" dirty="0"/>
          </a:p>
        </p:txBody>
      </p:sp>
      <p:sp>
        <p:nvSpPr>
          <p:cNvPr id="5" name="Text 3"/>
          <p:cNvSpPr/>
          <p:nvPr/>
        </p:nvSpPr>
        <p:spPr>
          <a:xfrm>
            <a:off x="731520" y="2964241"/>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02</a:t>
            </a:r>
            <a:endParaRPr lang="en-US" sz="1700" dirty="0"/>
          </a:p>
        </p:txBody>
      </p:sp>
      <p:sp>
        <p:nvSpPr>
          <p:cNvPr id="6" name="Text 4"/>
          <p:cNvSpPr/>
          <p:nvPr/>
        </p:nvSpPr>
        <p:spPr>
          <a:xfrm>
            <a:off x="1228725" y="2914040"/>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La vision infrarouge permet de franchir la poussière et</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d'observer les premières lueurs de l'Univers.</a:t>
            </a:r>
            <a:endParaRPr lang="en-US" sz="2700" dirty="0"/>
          </a:p>
        </p:txBody>
      </p:sp>
      <p:sp>
        <p:nvSpPr>
          <p:cNvPr id="7" name="Text 5"/>
          <p:cNvSpPr/>
          <p:nvPr/>
        </p:nvSpPr>
        <p:spPr>
          <a:xfrm>
            <a:off x="731520" y="4116385"/>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03</a:t>
            </a:r>
            <a:endParaRPr lang="en-US" sz="1700" dirty="0"/>
          </a:p>
        </p:txBody>
      </p:sp>
      <p:sp>
        <p:nvSpPr>
          <p:cNvPr id="8" name="Text 6"/>
          <p:cNvSpPr/>
          <p:nvPr/>
        </p:nvSpPr>
        <p:spPr>
          <a:xfrm>
            <a:off x="1228725" y="4066184"/>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Une collaboration de la NASA, de l'ESA et de l'ASC, prévue</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pour durer bien plus de dix ans.</a:t>
            </a:r>
            <a:endParaRPr lang="en-US" sz="2700" dirty="0"/>
          </a:p>
        </p:txBody>
      </p:sp>
      <p:sp>
        <p:nvSpPr>
          <p:cNvPr id="9" name="Text 7"/>
          <p:cNvSpPr/>
          <p:nvPr/>
        </p:nvSpPr>
        <p:spPr>
          <a:xfrm>
            <a:off x="731520" y="5268529"/>
            <a:ext cx="424053" cy="272542"/>
          </a:xfrm>
          <a:prstGeom prst="rect">
            <a:avLst/>
          </a:prstGeom>
          <a:noFill/>
          <a:ln/>
        </p:spPr>
        <p:txBody>
          <a:bodyPr wrap="none" lIns="0" tIns="0" rIns="0" bIns="0" rtlCol="0" anchor="t"/>
          <a:lstStyle/>
          <a:p>
            <a:pPr algn="l" indent="0" marL="0">
              <a:lnSpc>
                <a:spcPts val="2074"/>
              </a:lnSpc>
              <a:buNone/>
            </a:pPr>
            <a:r>
              <a:rPr lang="en-US" sz="1700" b="1" dirty="0">
                <a:solidFill>
                  <a:srgbClr val="202020"/>
                </a:solidFill>
                <a:latin typeface="Instrument Sans" pitchFamily="34" charset="0"/>
                <a:ea typeface="Instrument Sans" pitchFamily="34" charset="-122"/>
                <a:cs typeface="Instrument Sans" pitchFamily="34" charset="-120"/>
              </a:rPr>
              <a:t>04</a:t>
            </a:r>
            <a:endParaRPr lang="en-US" sz="1700" dirty="0"/>
          </a:p>
        </p:txBody>
      </p:sp>
      <p:sp>
        <p:nvSpPr>
          <p:cNvPr id="10" name="Text 8"/>
          <p:cNvSpPr/>
          <p:nvPr/>
        </p:nvSpPr>
        <p:spPr>
          <a:xfrm>
            <a:off x="1228725" y="5218328"/>
            <a:ext cx="10201275" cy="845820"/>
          </a:xfrm>
          <a:prstGeom prst="rect">
            <a:avLst/>
          </a:prstGeom>
          <a:noFill/>
          <a:ln/>
        </p:spPr>
        <p:txBody>
          <a:bodyPr wrap="none" lIns="0" tIns="0" rIns="0" bIns="0" rtlCol="0" anchor="t"/>
          <a:lstStyle/>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Des avancées fondamentales déjà obtenues sur l'atmosphère</a:t>
            </a:r>
            <a:endParaRPr lang="en-US" sz="2700" dirty="0"/>
          </a:p>
          <a:p>
            <a:pPr algn="l" indent="0" marL="0">
              <a:lnSpc>
                <a:spcPts val="3294"/>
              </a:lnSpc>
              <a:buNone/>
            </a:pPr>
            <a:r>
              <a:rPr lang="en-US" sz="2700" dirty="0">
                <a:solidFill>
                  <a:srgbClr val="202020"/>
                </a:solidFill>
                <a:latin typeface="Instrument Sans" pitchFamily="34" charset="0"/>
                <a:ea typeface="Instrument Sans" pitchFamily="34" charset="-122"/>
                <a:cs typeface="Instrument Sans" pitchFamily="34" charset="-120"/>
              </a:rPr>
              <a:t>des exoplanètes et les premières galaxies nées du Big Bang.</a:t>
            </a:r>
            <a:endParaRPr lang="en-US" sz="2700" dirty="0"/>
          </a:p>
        </p:txBody>
      </p:sp>
      <p:sp>
        <p:nvSpPr>
          <p:cNvPr id="11" name="Text 9"/>
          <p:cNvSpPr/>
          <p:nvPr/>
        </p:nvSpPr>
        <p:spPr>
          <a:xfrm>
            <a:off x="11064240" y="6419088"/>
            <a:ext cx="411480" cy="228600"/>
          </a:xfrm>
          <a:prstGeom prst="rect">
            <a:avLst/>
          </a:prstGeom>
          <a:noFill/>
          <a:ln/>
        </p:spPr>
        <p:txBody>
          <a:bodyPr wrap="none" lIns="0" tIns="0" rIns="0" bIns="0" rtlCol="0" anchor="t"/>
          <a:lstStyle/>
          <a:p>
            <a:pPr algn="l" indent="0" marL="0">
              <a:lnSpc>
                <a:spcPts val="1464"/>
              </a:lnSpc>
              <a:buNone/>
            </a:pPr>
            <a:r>
              <a:rPr lang="en-US" sz="1200" dirty="0">
                <a:solidFill>
                  <a:srgbClr val="3F4142"/>
                </a:solidFill>
                <a:latin typeface="Instrument Sans" pitchFamily="34" charset="0"/>
                <a:ea typeface="Instrument Sans" pitchFamily="34" charset="-122"/>
                <a:cs typeface="Instrument Sans" pitchFamily="34" charset="-120"/>
              </a:rPr>
              <a:t>17</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strument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strument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télescope spatial James Webb : voir la lumière des premières galaxies</dc:title>
  <dc:subject>PptxGenJS Presentation</dc:subject>
  <dc:creator>Prezto</dc:creator>
  <cp:lastModifiedBy>Prezto</cp:lastModifiedBy>
  <cp:revision>1</cp:revision>
  <dcterms:created xsi:type="dcterms:W3CDTF">2026-09-28T17:55:41Z</dcterms:created>
  <dcterms:modified xsi:type="dcterms:W3CDTF">2026-09-28T17:55:41Z</dcterms:modified>
</cp:coreProperties>
</file>